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4368" r:id="rId1"/>
  </p:sldMasterIdLst>
  <p:notesMasterIdLst>
    <p:notesMasterId r:id="rId28"/>
  </p:notesMasterIdLst>
  <p:handoutMasterIdLst>
    <p:handoutMasterId r:id="rId29"/>
  </p:handoutMasterIdLst>
  <p:sldIdLst>
    <p:sldId id="294" r:id="rId2"/>
    <p:sldId id="272" r:id="rId3"/>
    <p:sldId id="302" r:id="rId4"/>
    <p:sldId id="303" r:id="rId5"/>
    <p:sldId id="282" r:id="rId6"/>
    <p:sldId id="304" r:id="rId7"/>
    <p:sldId id="297" r:id="rId8"/>
    <p:sldId id="264" r:id="rId9"/>
    <p:sldId id="305" r:id="rId10"/>
    <p:sldId id="306" r:id="rId11"/>
    <p:sldId id="298" r:id="rId12"/>
    <p:sldId id="307" r:id="rId13"/>
    <p:sldId id="308" r:id="rId14"/>
    <p:sldId id="317" r:id="rId15"/>
    <p:sldId id="319" r:id="rId16"/>
    <p:sldId id="313" r:id="rId17"/>
    <p:sldId id="315" r:id="rId18"/>
    <p:sldId id="320" r:id="rId19"/>
    <p:sldId id="323" r:id="rId20"/>
    <p:sldId id="316" r:id="rId21"/>
    <p:sldId id="318" r:id="rId22"/>
    <p:sldId id="322" r:id="rId23"/>
    <p:sldId id="295" r:id="rId24"/>
    <p:sldId id="321" r:id="rId25"/>
    <p:sldId id="280" r:id="rId26"/>
    <p:sldId id="312" r:id="rId27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0000"/>
    <a:srgbClr val="FFCC0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7" autoAdjust="0"/>
    <p:restoredTop sz="93998" autoAdjust="0"/>
  </p:normalViewPr>
  <p:slideViewPr>
    <p:cSldViewPr>
      <p:cViewPr varScale="1">
        <p:scale>
          <a:sx n="102" d="100"/>
          <a:sy n="102" d="100"/>
        </p:scale>
        <p:origin x="238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3288" y="84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265158531807714E-3"/>
          <c:y val="0"/>
          <c:w val="0.61459573274927681"/>
          <c:h val="0.941597966589192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116145,4</c:v>
                </c:pt>
              </c:strCache>
            </c:strRef>
          </c:tx>
          <c:explosion val="30"/>
          <c:dPt>
            <c:idx val="0"/>
            <c:bubble3D val="0"/>
            <c:explosion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B76E-4E26-8357-FFCF18126ECE}"/>
              </c:ext>
            </c:extLst>
          </c:dPt>
          <c:dPt>
            <c:idx val="1"/>
            <c:bubble3D val="0"/>
            <c:explosion val="37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B76E-4E26-8357-FFCF18126ECE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B76E-4E26-8357-FFCF18126ECE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7-B76E-4E26-8357-FFCF18126ECE}"/>
              </c:ext>
            </c:extLst>
          </c:dPt>
          <c:dLbls>
            <c:dLbl>
              <c:idx val="0"/>
              <c:layout>
                <c:manualLayout>
                  <c:x val="1.5117367911501874E-2"/>
                  <c:y val="-9.025768799852845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76E-4E26-8357-FFCF18126ECE}"/>
                </c:ext>
              </c:extLst>
            </c:dLbl>
            <c:dLbl>
              <c:idx val="1"/>
              <c:layout>
                <c:manualLayout>
                  <c:x val="6.7188301828897991E-3"/>
                  <c:y val="3.451029247002594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6,8</a:t>
                    </a:r>
                    <a:r>
                      <a:rPr lang="en-US" baseline="0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76E-4E26-8357-FFCF18126ECE}"/>
                </c:ext>
              </c:extLst>
            </c:dLbl>
            <c:dLbl>
              <c:idx val="2"/>
              <c:layout>
                <c:manualLayout>
                  <c:x val="-4.4506039395571732E-2"/>
                  <c:y val="8.229377435159956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76E-4E26-8357-FFCF18126ECE}"/>
                </c:ext>
              </c:extLst>
            </c:dLbl>
            <c:dLbl>
              <c:idx val="3"/>
              <c:layout>
                <c:manualLayout>
                  <c:x val="0"/>
                  <c:y val="-8.494841223390922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76E-4E26-8357-FFCF18126ECE}"/>
                </c:ext>
              </c:extLst>
            </c:dLbl>
            <c:dLbl>
              <c:idx val="4"/>
              <c:layout>
                <c:manualLayout>
                  <c:x val="-1.1757952820057031E-2"/>
                  <c:y val="-2.123710305847764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76E-4E26-8357-FFCF18126EC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58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cmpd="sng"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НДФЛ - 60 719,5 тыс.руб.</c:v>
                </c:pt>
                <c:pt idx="1">
                  <c:v>Акцизы -8 843,6тыс.руб.</c:v>
                </c:pt>
                <c:pt idx="2">
                  <c:v>ЕСХН - 30 250,8 тыс.руб.</c:v>
                </c:pt>
                <c:pt idx="3">
                  <c:v>Земельный налог - 18 807,4 тыс.руб.</c:v>
                </c:pt>
                <c:pt idx="4">
                  <c:v>Налог на имущество физ лиц - 10 950,1 тыс.руб.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60719.5</c:v>
                </c:pt>
                <c:pt idx="1">
                  <c:v>8843.6</c:v>
                </c:pt>
                <c:pt idx="2">
                  <c:v>30250.799999999999</c:v>
                </c:pt>
                <c:pt idx="3">
                  <c:v>18807.400000000001</c:v>
                </c:pt>
                <c:pt idx="4">
                  <c:v>10950.1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76E-4E26-8357-FFCF18126E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400" b="1">
                <a:solidFill>
                  <a:srgbClr val="58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lang="ru-RU" sz="1400" b="1" i="0" u="none" strike="noStrike" kern="1200" baseline="0">
                <a:solidFill>
                  <a:srgbClr val="58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lang="ru-RU" sz="1400" b="1" i="0" u="none" strike="noStrike" kern="1200" baseline="0">
                <a:solidFill>
                  <a:srgbClr val="58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lang="ru-RU" sz="1400" b="1" i="0" u="none" strike="noStrike" kern="1200" baseline="0">
                <a:solidFill>
                  <a:srgbClr val="58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lang="ru-RU" sz="1400" b="1" i="0" u="none" strike="noStrike" kern="1200" baseline="0">
                <a:solidFill>
                  <a:srgbClr val="58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4693473211971908"/>
          <c:y val="0.25643801943111105"/>
          <c:w val="0.34298702260595593"/>
          <c:h val="0.57207237337168271"/>
        </c:manualLayout>
      </c:layout>
      <c:overlay val="0"/>
      <c:txPr>
        <a:bodyPr/>
        <a:lstStyle/>
        <a:p>
          <a:pPr>
            <a:defRPr sz="1400">
              <a:solidFill>
                <a:srgbClr val="5800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ln w="57150" cmpd="thickThin"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  <c:spPr>
        <a:noFill/>
        <a:ln w="9525" cap="rnd" cmpd="sng" algn="ctr">
          <a:solidFill>
            <a:schemeClr val="tx1">
              <a:tint val="75000"/>
              <a:shade val="90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0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7859336414928076"/>
          <c:w val="0.53724666495638751"/>
          <c:h val="0.8214066358507192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8732,1</c:v>
                </c:pt>
              </c:strCache>
            </c:strRef>
          </c:tx>
          <c:explosion val="25"/>
          <c:dPt>
            <c:idx val="0"/>
            <c:bubble3D val="0"/>
            <c:explosion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155-4861-A739-8A363C599D0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155-4861-A739-8A363C599D0E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155-4861-A739-8A363C599D0E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0155-4861-A739-8A363C599D0E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B910-489A-B1EA-E912445028A2}"/>
              </c:ext>
            </c:extLst>
          </c:dPt>
          <c:dLbls>
            <c:dLbl>
              <c:idx val="0"/>
              <c:layout>
                <c:manualLayout>
                  <c:x val="2.6487699597307096E-2"/>
                  <c:y val="-1.842692305632672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24.7 %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55-4861-A739-8A363C599D0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155-4861-A739-8A363C599D0E}"/>
                </c:ext>
              </c:extLst>
            </c:dLbl>
            <c:dLbl>
              <c:idx val="2"/>
              <c:layout>
                <c:manualLayout>
                  <c:x val="-3.0254078431829843E-2"/>
                  <c:y val="9.693826465218503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0,6 %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155-4861-A739-8A363C599D0E}"/>
                </c:ext>
              </c:extLst>
            </c:dLbl>
            <c:dLbl>
              <c:idx val="3"/>
              <c:layout>
                <c:manualLayout>
                  <c:x val="6.0174725383646627E-2"/>
                  <c:y val="0.5431928380352013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63,7 %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155-4861-A739-8A363C599D0E}"/>
                </c:ext>
              </c:extLst>
            </c:dLbl>
            <c:dLbl>
              <c:idx val="4"/>
              <c:layout>
                <c:manualLayout>
                  <c:x val="4.7216326943109906E-2"/>
                  <c:y val="-4.990219280696094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10,9%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910-489A-B1EA-E912445028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rgbClr val="58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rnd" cmpd="sng" algn="ctr">
                  <a:solidFill>
                    <a:schemeClr val="bg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4"/>
                <c:pt idx="0">
                  <c:v>Доходы от использования имущества, находящегося в государственной и муниципальной собственности -
2 164 тыс. рублей</c:v>
                </c:pt>
                <c:pt idx="1">
                  <c:v>Доходы от оказания платных услуг (работ) и компенсации затрат государства  - 
5 563 тыс. рублей</c:v>
                </c:pt>
                <c:pt idx="2">
                  <c:v>Прочие неналоговые доходы - 53,3 тыс. рублей</c:v>
                </c:pt>
                <c:pt idx="3">
                  <c:v>Штрафы,санкции, возмещение ущерба - 951,8 тыс. рублей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2164</c:v>
                </c:pt>
                <c:pt idx="1">
                  <c:v>5563</c:v>
                </c:pt>
                <c:pt idx="2">
                  <c:v>53.3</c:v>
                </c:pt>
                <c:pt idx="3">
                  <c:v>951.8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155-4861-A739-8A363C599D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 algn="just">
              <a:defRPr sz="1400" b="1" i="0" u="none" strike="noStrike" kern="1200" baseline="0">
                <a:solidFill>
                  <a:srgbClr val="58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 algn="just">
              <a:defRPr sz="1400" b="1" i="0" u="none" strike="noStrike" kern="1200" baseline="0">
                <a:solidFill>
                  <a:srgbClr val="58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 algn="just">
              <a:defRPr sz="1400" b="1" i="0" u="none" strike="noStrike" kern="1200" baseline="0">
                <a:solidFill>
                  <a:srgbClr val="58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 algn="just">
              <a:defRPr sz="1400" b="1" i="0" u="none" strike="noStrike" kern="1200" baseline="0">
                <a:solidFill>
                  <a:srgbClr val="58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delete val="1"/>
      </c:legendEntry>
      <c:layout>
        <c:manualLayout>
          <c:xMode val="edge"/>
          <c:yMode val="edge"/>
          <c:x val="0.54453271977082263"/>
          <c:y val="4.2111568870343223E-2"/>
          <c:w val="0.44621136810641049"/>
          <c:h val="0.937773218514581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rgbClr val="580000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57150" cap="rnd" cmpd="thickThin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rAngAx val="0"/>
    </c:view3D>
    <c:floor>
      <c:thickness val="0"/>
      <c:spPr>
        <a:noFill/>
        <a:ln w="9525" cap="rnd" cmpd="sng" algn="ctr">
          <a:solidFill>
            <a:schemeClr val="tx1">
              <a:tint val="75000"/>
              <a:shade val="90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0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6915026353841135E-2"/>
          <c:y val="0.187330893554431"/>
          <c:w val="0.53878931697684906"/>
          <c:h val="0.808221471221698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274 586,60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C74-4C20-B41B-79AC58358D0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C74-4C20-B41B-79AC58358D0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C74-4C20-B41B-79AC58358D0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3C74-4C20-B41B-79AC58358D0C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7CE6-46AA-BCA6-2C104860D5C5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4CFB-4A8A-A27F-0F4884E9C52F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F598-4946-9624-50FFD375D772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3C74-4C20-B41B-79AC58358D0C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72AF-46AB-A73D-32A065C63B47}"/>
              </c:ext>
            </c:extLst>
          </c:dPt>
          <c:dLbls>
            <c:dLbl>
              <c:idx val="0"/>
              <c:layout>
                <c:manualLayout>
                  <c:x val="2.6487699597307096E-2"/>
                  <c:y val="-1.842692305632672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74-4C20-B41B-79AC58358D0C}"/>
                </c:ext>
              </c:extLst>
            </c:dLbl>
            <c:dLbl>
              <c:idx val="1"/>
              <c:layout>
                <c:manualLayout>
                  <c:x val="-5.7187446553788272E-3"/>
                  <c:y val="-3.663256773948750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74-4C20-B41B-79AC58358D0C}"/>
                </c:ext>
              </c:extLst>
            </c:dLbl>
            <c:dLbl>
              <c:idx val="2"/>
              <c:layout>
                <c:manualLayout>
                  <c:x val="-4.0291155526532641E-3"/>
                  <c:y val="1.202954917352427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C74-4C20-B41B-79AC58358D0C}"/>
                </c:ext>
              </c:extLst>
            </c:dLbl>
            <c:dLbl>
              <c:idx val="3"/>
              <c:layout>
                <c:manualLayout>
                  <c:x val="3.2406989015345868E-2"/>
                  <c:y val="4.7108161585739548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C74-4C20-B41B-79AC58358D0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 smtClean="0"/>
                      <a:t>23,1%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CFB-4A8A-A27F-0F4884E9C52F}"/>
                </c:ext>
              </c:extLst>
            </c:dLbl>
            <c:dLbl>
              <c:idx val="6"/>
              <c:layout>
                <c:manualLayout>
                  <c:x val="-3.2306777368347431E-2"/>
                  <c:y val="-7.993416099038680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598-4946-9624-50FFD375D772}"/>
                </c:ext>
              </c:extLst>
            </c:dLbl>
            <c:dLbl>
              <c:idx val="7"/>
              <c:layout>
                <c:manualLayout>
                  <c:x val="6.004232454094563E-2"/>
                  <c:y val="-9.550088427393230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0,05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C74-4C20-B41B-79AC58358D0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dirty="0" smtClean="0"/>
                      <a:t>0,0%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2AF-46AB-A73D-32A065C63B47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rgbClr val="58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rnd" cmpd="sng" algn="ctr">
                  <a:solidFill>
                    <a:schemeClr val="bg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 -      37 241,7 тыс.рублей</c:v>
                </c:pt>
                <c:pt idx="1">
                  <c:v>Национальная безопасность и правоохранительная деятельность-  651,3 тыс.рублей</c:v>
                </c:pt>
                <c:pt idx="2">
                  <c:v>Национальная  экономика - 14 943,7 тыс.рублей</c:v>
                </c:pt>
                <c:pt idx="3">
                  <c:v>Жилищно-коммунальное хозяйство - 149 920,3 тыс.рублей</c:v>
                </c:pt>
                <c:pt idx="4">
                  <c:v>Образование - 7 358,1 тыс.рублей</c:v>
                </c:pt>
                <c:pt idx="5">
                  <c:v>Культура, кинематография - 63 570,2 тыс.рублей</c:v>
                </c:pt>
                <c:pt idx="6">
                  <c:v>Социальная политика - 746,8 тыс.рублей</c:v>
                </c:pt>
                <c:pt idx="7">
                  <c:v>Физическая культура и спорт - 149, 5 тыс.рублей</c:v>
                </c:pt>
                <c:pt idx="8">
                  <c:v>Обслуживание государственного и муниципального долга - 5,0 тыс.рублей</c:v>
                </c:pt>
              </c:strCache>
            </c:strRef>
          </c:cat>
          <c:val>
            <c:numRef>
              <c:f>Лист1!$B$2:$B$10</c:f>
              <c:numCache>
                <c:formatCode>0.00</c:formatCode>
                <c:ptCount val="9"/>
                <c:pt idx="0">
                  <c:v>37241.699999999997</c:v>
                </c:pt>
                <c:pt idx="1">
                  <c:v>651.29999999999995</c:v>
                </c:pt>
                <c:pt idx="2">
                  <c:v>14943.7</c:v>
                </c:pt>
                <c:pt idx="3">
                  <c:v>149920.29999999999</c:v>
                </c:pt>
                <c:pt idx="4">
                  <c:v>7358.1</c:v>
                </c:pt>
                <c:pt idx="5">
                  <c:v>63570.2</c:v>
                </c:pt>
                <c:pt idx="6">
                  <c:v>746.8</c:v>
                </c:pt>
                <c:pt idx="7">
                  <c:v>149.5</c:v>
                </c:pt>
                <c:pt idx="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C74-4C20-B41B-79AC58358D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275 586,60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7CE6-46AA-BCA6-2C104860D5C5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7CE6-46AA-BCA6-2C104860D5C5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7CE6-46AA-BCA6-2C104860D5C5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7CE6-46AA-BCA6-2C104860D5C5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7CE6-46AA-BCA6-2C104860D5C5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7CE6-46AA-BCA6-2C104860D5C5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7CE6-46AA-BCA6-2C104860D5C5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7CE6-46AA-BCA6-2C104860D5C5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7CE6-46AA-BCA6-2C104860D5C5}"/>
              </c:ext>
            </c:extLst>
          </c:dPt>
          <c:cat>
            <c:strRef>
              <c:f>Лист1!$A$2:$A$10</c:f>
              <c:strCache>
                <c:ptCount val="9"/>
                <c:pt idx="0">
                  <c:v>Общегосударственные вопросы -      37 241,7 тыс.рублей</c:v>
                </c:pt>
                <c:pt idx="1">
                  <c:v>Национальная безопасность и правоохранительная деятельность-  651,3 тыс.рублей</c:v>
                </c:pt>
                <c:pt idx="2">
                  <c:v>Национальная  экономика - 14 943,7 тыс.рублей</c:v>
                </c:pt>
                <c:pt idx="3">
                  <c:v>Жилищно-коммунальное хозяйство - 149 920,3 тыс.рублей</c:v>
                </c:pt>
                <c:pt idx="4">
                  <c:v>Образование - 7 358,1 тыс.рублей</c:v>
                </c:pt>
                <c:pt idx="5">
                  <c:v>Культура, кинематография - 63 570,2 тыс.рублей</c:v>
                </c:pt>
                <c:pt idx="6">
                  <c:v>Социальная политика - 746,8 тыс.рублей</c:v>
                </c:pt>
                <c:pt idx="7">
                  <c:v>Физическая культура и спорт - 149, 5 тыс.рублей</c:v>
                </c:pt>
                <c:pt idx="8">
                  <c:v>Обслуживание государственного и муниципального долга - 5,0 тыс.рублей</c:v>
                </c:pt>
              </c:strCache>
            </c:strRef>
          </c:cat>
          <c:val>
            <c:numRef>
              <c:f>Лист1!$C$2:$C$10</c:f>
              <c:numCache>
                <c:formatCode>0.0</c:formatCode>
                <c:ptCount val="9"/>
                <c:pt idx="0">
                  <c:v>13.562824988546417</c:v>
                </c:pt>
                <c:pt idx="1">
                  <c:v>0.23719292929807936</c:v>
                </c:pt>
                <c:pt idx="2">
                  <c:v>5.4422539191643002</c:v>
                </c:pt>
                <c:pt idx="3">
                  <c:v>54.598549237289809</c:v>
                </c:pt>
                <c:pt idx="4">
                  <c:v>2.6797010487765975</c:v>
                </c:pt>
                <c:pt idx="5">
                  <c:v>23.151238989812324</c:v>
                </c:pt>
                <c:pt idx="6">
                  <c:v>0.27197248518318085</c:v>
                </c:pt>
                <c:pt idx="7">
                  <c:v>5.4445482773012241E-2</c:v>
                </c:pt>
                <c:pt idx="8">
                  <c:v>1.8209191562880347E-3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46D-490A-AE88-FBFF363EB1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58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580000"/>
                </a:solidFill>
                <a:latin typeface="Times New Roman" pitchFamily="18" charset="0"/>
                <a:ea typeface="Segoe UI" pitchFamily="34" charset="0"/>
                <a:cs typeface="Segoe UI" pitchFamily="34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58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58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4171979705987525"/>
          <c:y val="3.9725683667934795E-2"/>
          <c:w val="0.33796128939471681"/>
          <c:h val="0.869001383319616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rgbClr val="580000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57150" cap="rnd" cmpd="thickThin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pPr>
            <a:r>
              <a:rPr lang="ru-RU" sz="3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101 002,6 тыс. рублей</a:t>
            </a:r>
            <a:endParaRPr lang="ru-RU" sz="3000" dirty="0">
              <a:solidFill>
                <a:schemeClr val="tx1"/>
              </a:solidFill>
              <a:latin typeface="Georgia" panose="02040502050405020303" pitchFamily="18" charset="0"/>
            </a:endParaRPr>
          </a:p>
        </c:rich>
      </c:tx>
      <c:layout>
        <c:manualLayout>
          <c:xMode val="edge"/>
          <c:yMode val="edge"/>
          <c:x val="0.23741060424524391"/>
          <c:y val="2.3214417631609138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3690361152716435"/>
          <c:w val="0.53812765280085251"/>
          <c:h val="0.727621010401238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101002,6</c:v>
                </c:pt>
              </c:strCache>
            </c:strRef>
          </c:tx>
          <c:explosion val="24"/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E766-4187-B3D8-9B1EED8CD2BF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E766-4187-B3D8-9B1EED8CD2BF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5-E766-4187-B3D8-9B1EED8CD2B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7-E766-4187-B3D8-9B1EED8CD2BF}"/>
              </c:ext>
            </c:extLst>
          </c:dPt>
          <c:dLbls>
            <c:dLbl>
              <c:idx val="0"/>
              <c:layout>
                <c:manualLayout>
                  <c:x val="-0.1058770099924612"/>
                  <c:y val="0.1293306982072543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77,7%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66-4187-B3D8-9B1EED8CD2BF}"/>
                </c:ext>
              </c:extLst>
            </c:dLbl>
            <c:dLbl>
              <c:idx val="1"/>
              <c:layout>
                <c:manualLayout>
                  <c:x val="-2.0961858232464541E-2"/>
                  <c:y val="-8.214367000735912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13,5%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66-4187-B3D8-9B1EED8CD2BF}"/>
                </c:ext>
              </c:extLst>
            </c:dLbl>
            <c:dLbl>
              <c:idx val="2"/>
              <c:layout>
                <c:manualLayout>
                  <c:x val="4.9862885999502164E-3"/>
                  <c:y val="-3.785922424723058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6,5%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766-4187-B3D8-9B1EED8CD2BF}"/>
                </c:ext>
              </c:extLst>
            </c:dLbl>
            <c:dLbl>
              <c:idx val="3"/>
              <c:layout>
                <c:manualLayout>
                  <c:x val="5.3188419835812593E-2"/>
                  <c:y val="-4.413507423620543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766-4187-B3D8-9B1EED8CD2B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0,8%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1D6-4198-A741-E590317BCD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МУ "Перспектива" - 75 097,2 тыс. рублей</c:v>
                </c:pt>
                <c:pt idx="1">
                  <c:v>МУ "Имущество" - 14 957,7 тыс. рублей</c:v>
                </c:pt>
                <c:pt idx="2">
                  <c:v>МУ "МКМЦ "Новопокровский" - 7 358,1 тыс. рублей</c:v>
                </c:pt>
                <c:pt idx="3">
                  <c:v>МУК "Новопокровская поселенческая библиотека" - 1802,7 тыс. рублей</c:v>
                </c:pt>
                <c:pt idx="4">
                  <c:v>МУК "Парк культуры и отдыха" - 1786,9 тыс. рублей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75097.2</c:v>
                </c:pt>
                <c:pt idx="1">
                  <c:v>14957.7</c:v>
                </c:pt>
                <c:pt idx="2">
                  <c:v>7358.1</c:v>
                </c:pt>
                <c:pt idx="3" formatCode="General">
                  <c:v>1802.7</c:v>
                </c:pt>
                <c:pt idx="4" formatCode="General">
                  <c:v>1786.9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766-4187-B3D8-9B1EED8CD2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600" b="1" baseline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9726364740518364"/>
          <c:y val="0.13207153714533221"/>
          <c:w val="0.49745495782915888"/>
          <c:h val="0.7913162227161995"/>
        </c:manualLayout>
      </c:layout>
      <c:overlay val="0"/>
      <c:txPr>
        <a:bodyPr/>
        <a:lstStyle/>
        <a:p>
          <a:pPr>
            <a:defRPr sz="1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ln w="57150" cmpd="thickThin"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0.05143</cdr:x>
      <cdr:y>0</cdr:y>
    </cdr:from>
    <cdr:to>
      <cdr:x>0.94465</cdr:x>
      <cdr:y>0.1178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423394" y="0"/>
          <a:ext cx="7353497" cy="672744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3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274 586,6 тыс. рублей</a:t>
          </a:r>
          <a:endParaRPr lang="ru-RU" sz="3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8C28C-2F5E-4E8F-ABDB-D88A59CE5DB4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27543-2EBF-4137-8F75-FC03D7397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716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65B32-99CA-4A45-BAD5-B32DEF4CD677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7EBBC-67CC-45D1-B152-54204DB81F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274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7EBBC-67CC-45D1-B152-54204DB81F4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008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7EBBC-67CC-45D1-B152-54204DB81F4C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3516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7EBBC-67CC-45D1-B152-54204DB81F4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944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7EBBC-67CC-45D1-B152-54204DB81F4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392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7EBBC-67CC-45D1-B152-54204DB81F4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082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7EBBC-67CC-45D1-B152-54204DB81F4C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052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7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7" y="4777382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5DBBE-0F01-4A27-BB60-78E4878358AA}" type="datetime1">
              <a:rPr lang="ru-RU" smtClean="0"/>
              <a:pPr/>
              <a:t>22.04.2025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60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3"/>
            <a:ext cx="584978" cy="365125"/>
          </a:xfrm>
        </p:spPr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451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6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61CA-4864-488F-BAF9-EBD63E10F413}" type="datetime1">
              <a:rPr lang="ru-RU" smtClean="0"/>
              <a:pPr/>
              <a:t>22.04.2025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3166529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2"/>
            <a:ext cx="584978" cy="365125"/>
          </a:xfrm>
        </p:spPr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89089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4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6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61CA-4864-488F-BAF9-EBD63E10F413}" type="datetime1">
              <a:rPr lang="ru-RU" smtClean="0"/>
              <a:pPr/>
              <a:t>22.04.2025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9" y="3166529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2"/>
            <a:ext cx="584978" cy="365125"/>
          </a:xfrm>
        </p:spPr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7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4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673796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2438403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6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61CA-4864-488F-BAF9-EBD63E10F413}" type="datetime1">
              <a:rPr lang="ru-RU" smtClean="0"/>
              <a:pPr/>
              <a:t>22.04.2025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9" y="491066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90"/>
            <a:ext cx="584978" cy="365125"/>
          </a:xfrm>
        </p:spPr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27065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4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6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6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61CA-4864-488F-BAF9-EBD63E10F413}" type="datetime1">
              <a:rPr lang="ru-RU" smtClean="0"/>
              <a:pPr/>
              <a:t>22.04.2025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9" y="491066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90"/>
            <a:ext cx="584978" cy="365125"/>
          </a:xfrm>
        </p:spPr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7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4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732695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6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6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61CA-4864-488F-BAF9-EBD63E10F413}" type="datetime1">
              <a:rPr lang="ru-RU" smtClean="0"/>
              <a:pPr/>
              <a:t>22.04.2025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491066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90"/>
            <a:ext cx="584978" cy="365125"/>
          </a:xfrm>
        </p:spPr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3544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9C18-6907-4417-B52C-FCF7963663CB}" type="datetime1">
              <a:rPr lang="ru-RU" smtClean="0"/>
              <a:pPr/>
              <a:t>22.04.2025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607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8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8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588D-5E94-40C1-9137-C164962DDD2A}" type="datetime1">
              <a:rPr lang="ru-RU" smtClean="0"/>
              <a:pPr/>
              <a:t>22.04.2025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35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2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6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510C0-970F-405E-976F-B3285DB382AE}" type="datetime1">
              <a:rPr lang="ru-RU" smtClean="0"/>
              <a:pPr/>
              <a:t>22.04.2025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170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6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EBE4-28E8-48B8-A9CA-66301D6C92D2}" type="datetime1">
              <a:rPr lang="ru-RU" smtClean="0"/>
              <a:pPr/>
              <a:t>22.04.2025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9" y="3166529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2"/>
            <a:ext cx="584978" cy="365125"/>
          </a:xfrm>
        </p:spPr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294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7" y="2136708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8" y="2136708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FF6B-667E-4BC5-AC2F-23881867FEC7}" type="datetime1">
              <a:rPr lang="ru-RU" smtClean="0"/>
              <a:pPr/>
              <a:t>22.04.2025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5"/>
            <a:ext cx="584978" cy="365125"/>
          </a:xfrm>
        </p:spPr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70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90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5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6" y="2799662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5F7A-FFE0-4CD4-AEF4-FFF4712F945C}" type="datetime1">
              <a:rPr lang="ru-RU" smtClean="0"/>
              <a:pPr/>
              <a:t>22.04.2025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5"/>
            <a:ext cx="584978" cy="365125"/>
          </a:xfrm>
        </p:spPr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95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C046-CB9B-4902-952F-E714D5F17AD4}" type="datetime1">
              <a:rPr lang="ru-RU" smtClean="0"/>
              <a:pPr/>
              <a:t>22.04.2025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37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E7E5-B14A-46D3-B99A-4469A293E6B2}" type="datetime1">
              <a:rPr lang="ru-RU" smtClean="0"/>
              <a:pPr/>
              <a:t>22.04.2025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"/>
            <a:ext cx="1243692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22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5" y="446091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1EC7-3FFF-4535-B06E-669BD770CCFD}" type="datetime1">
              <a:rPr lang="ru-RU" smtClean="0"/>
              <a:pPr/>
              <a:t>22.04.2025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660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6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6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C7EBB-B869-4762-A4C3-B57C496FA0CB}" type="datetime1">
              <a:rPr lang="ru-RU" smtClean="0"/>
              <a:pPr/>
              <a:t>22.04.2025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491066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90"/>
            <a:ext cx="584978" cy="365125"/>
          </a:xfrm>
        </p:spPr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29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6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91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161CA-4864-488F-BAF9-EBD63E10F413}" type="datetime1">
              <a:rPr lang="ru-RU" smtClean="0"/>
              <a:pPr/>
              <a:t>22.04.2025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11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5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41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  <p:sldLayoutId id="2147484380" r:id="rId12"/>
    <p:sldLayoutId id="2147484381" r:id="rId13"/>
    <p:sldLayoutId id="2147484382" r:id="rId14"/>
    <p:sldLayoutId id="2147484383" r:id="rId15"/>
    <p:sldLayoutId id="2147484384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899592" y="836712"/>
            <a:ext cx="7732018" cy="1000125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000" b="1" i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Бюджет для граждан</a:t>
            </a:r>
            <a:endParaRPr lang="ru-RU" sz="4000" b="1" dirty="0">
              <a:ln w="12700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1979712" y="2636912"/>
            <a:ext cx="5328592" cy="2677656"/>
          </a:xfrm>
          <a:custGeom>
            <a:avLst/>
            <a:gdLst>
              <a:gd name="connsiteX0" fmla="*/ 0 w 6072230"/>
              <a:gd name="connsiteY0" fmla="*/ 0 h 1384995"/>
              <a:gd name="connsiteX1" fmla="*/ 6072230 w 6072230"/>
              <a:gd name="connsiteY1" fmla="*/ 0 h 1384995"/>
              <a:gd name="connsiteX2" fmla="*/ 6072230 w 6072230"/>
              <a:gd name="connsiteY2" fmla="*/ 1384995 h 1384995"/>
              <a:gd name="connsiteX3" fmla="*/ 0 w 6072230"/>
              <a:gd name="connsiteY3" fmla="*/ 1384995 h 1384995"/>
              <a:gd name="connsiteX4" fmla="*/ 0 w 6072230"/>
              <a:gd name="connsiteY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2230" h="1384995">
                <a:moveTo>
                  <a:pt x="0" y="0"/>
                </a:moveTo>
                <a:lnTo>
                  <a:pt x="6072230" y="0"/>
                </a:lnTo>
                <a:lnTo>
                  <a:pt x="6072230" y="1384995"/>
                </a:lnTo>
                <a:lnTo>
                  <a:pt x="0" y="138499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к отчету </a:t>
            </a:r>
          </a:p>
          <a:p>
            <a:pPr algn="just"/>
            <a:r>
              <a:rPr lang="ru-RU" sz="28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об исполнении бюджета Новопокровского сельского поселения </a:t>
            </a:r>
          </a:p>
          <a:p>
            <a:pPr algn="just"/>
            <a:r>
              <a:rPr lang="ru-RU" sz="28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Новопокровского района </a:t>
            </a:r>
          </a:p>
          <a:p>
            <a:pPr algn="just"/>
            <a:r>
              <a:rPr lang="ru-RU" sz="28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за </a:t>
            </a:r>
            <a:r>
              <a:rPr lang="ru-RU" sz="28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2024 </a:t>
            </a:r>
            <a:r>
              <a:rPr lang="ru-RU" sz="28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год</a:t>
            </a:r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anose="02040502050405020303" pitchFamily="18" charset="0"/>
              <a:cs typeface="Arial" pitchFamily="34" charset="0"/>
            </a:endParaRPr>
          </a:p>
        </p:txBody>
      </p:sp>
      <p:pic>
        <p:nvPicPr>
          <p:cNvPr id="1033" name="Picture 9" descr="C:\Users\1\Desktop\рис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712075" y="7760204"/>
            <a:ext cx="2568507" cy="17187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099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827584" y="1628800"/>
            <a:ext cx="7953373" cy="4681210"/>
            <a:chOff x="88" y="799"/>
            <a:chExt cx="5010" cy="2820"/>
          </a:xfrm>
        </p:grpSpPr>
        <p:sp>
          <p:nvSpPr>
            <p:cNvPr id="24580" name="Rectangle 2"/>
            <p:cNvSpPr>
              <a:spLocks noChangeArrowheads="1"/>
            </p:cNvSpPr>
            <p:nvPr/>
          </p:nvSpPr>
          <p:spPr bwMode="auto">
            <a:xfrm>
              <a:off x="158" y="799"/>
              <a:ext cx="608" cy="25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>
                  <a:latin typeface="Georgia" pitchFamily="18" charset="0"/>
                </a:rPr>
                <a:t>Раздел</a:t>
              </a:r>
            </a:p>
          </p:txBody>
        </p:sp>
        <p:sp>
          <p:nvSpPr>
            <p:cNvPr id="24581" name="Rectangle 3"/>
            <p:cNvSpPr>
              <a:spLocks noChangeArrowheads="1"/>
            </p:cNvSpPr>
            <p:nvPr/>
          </p:nvSpPr>
          <p:spPr bwMode="auto">
            <a:xfrm>
              <a:off x="768" y="799"/>
              <a:ext cx="1745" cy="25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>
                  <a:latin typeface="Georgia" pitchFamily="18" charset="0"/>
                </a:rPr>
                <a:t>Наименование</a:t>
              </a:r>
            </a:p>
          </p:txBody>
        </p:sp>
        <p:sp>
          <p:nvSpPr>
            <p:cNvPr id="24582" name="Rectangle 4"/>
            <p:cNvSpPr>
              <a:spLocks noChangeArrowheads="1"/>
            </p:cNvSpPr>
            <p:nvPr/>
          </p:nvSpPr>
          <p:spPr bwMode="auto">
            <a:xfrm>
              <a:off x="2516" y="799"/>
              <a:ext cx="1042" cy="25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>
                  <a:latin typeface="Georgia" pitchFamily="18" charset="0"/>
                </a:rPr>
                <a:t>Уточненный план</a:t>
              </a:r>
            </a:p>
          </p:txBody>
        </p:sp>
        <p:sp>
          <p:nvSpPr>
            <p:cNvPr id="24583" name="Rectangle 5"/>
            <p:cNvSpPr>
              <a:spLocks noChangeArrowheads="1"/>
            </p:cNvSpPr>
            <p:nvPr/>
          </p:nvSpPr>
          <p:spPr bwMode="auto">
            <a:xfrm>
              <a:off x="3559" y="799"/>
              <a:ext cx="769" cy="25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>
                  <a:latin typeface="Georgia" pitchFamily="18" charset="0"/>
                </a:rPr>
                <a:t>Исполнено</a:t>
              </a:r>
            </a:p>
          </p:txBody>
        </p:sp>
        <p:sp>
          <p:nvSpPr>
            <p:cNvPr id="24584" name="Rectangle 6"/>
            <p:cNvSpPr>
              <a:spLocks noChangeArrowheads="1"/>
            </p:cNvSpPr>
            <p:nvPr/>
          </p:nvSpPr>
          <p:spPr bwMode="auto">
            <a:xfrm>
              <a:off x="4330" y="799"/>
              <a:ext cx="754" cy="25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100" b="1" dirty="0">
                  <a:latin typeface="Georgia" pitchFamily="18" charset="0"/>
                </a:rPr>
                <a:t>% исполнения</a:t>
              </a:r>
            </a:p>
          </p:txBody>
        </p:sp>
        <p:sp>
          <p:nvSpPr>
            <p:cNvPr id="24585" name="Rectangle 7"/>
            <p:cNvSpPr>
              <a:spLocks noChangeArrowheads="1"/>
            </p:cNvSpPr>
            <p:nvPr/>
          </p:nvSpPr>
          <p:spPr bwMode="auto">
            <a:xfrm>
              <a:off x="158" y="1058"/>
              <a:ext cx="608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0100</a:t>
              </a:r>
            </a:p>
          </p:txBody>
        </p:sp>
        <p:sp>
          <p:nvSpPr>
            <p:cNvPr id="24586" name="Rectangle 8"/>
            <p:cNvSpPr>
              <a:spLocks noChangeArrowheads="1"/>
            </p:cNvSpPr>
            <p:nvPr/>
          </p:nvSpPr>
          <p:spPr bwMode="auto">
            <a:xfrm>
              <a:off x="768" y="1058"/>
              <a:ext cx="1868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Общегосударственные вопросы</a:t>
              </a:r>
            </a:p>
          </p:txBody>
        </p:sp>
        <p:sp>
          <p:nvSpPr>
            <p:cNvPr id="24587" name="Rectangle 9"/>
            <p:cNvSpPr>
              <a:spLocks noChangeArrowheads="1"/>
            </p:cNvSpPr>
            <p:nvPr/>
          </p:nvSpPr>
          <p:spPr bwMode="auto">
            <a:xfrm>
              <a:off x="2622" y="1065"/>
              <a:ext cx="922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37 719,3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588" name="Rectangle 10"/>
            <p:cNvSpPr>
              <a:spLocks noChangeArrowheads="1"/>
            </p:cNvSpPr>
            <p:nvPr/>
          </p:nvSpPr>
          <p:spPr bwMode="auto">
            <a:xfrm>
              <a:off x="3559" y="1058"/>
              <a:ext cx="769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37 241,7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589" name="Rectangle 11"/>
            <p:cNvSpPr>
              <a:spLocks noChangeArrowheads="1"/>
            </p:cNvSpPr>
            <p:nvPr/>
          </p:nvSpPr>
          <p:spPr bwMode="auto">
            <a:xfrm>
              <a:off x="4336" y="1063"/>
              <a:ext cx="741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98,7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590" name="Rectangle 12"/>
            <p:cNvSpPr>
              <a:spLocks noChangeArrowheads="1"/>
            </p:cNvSpPr>
            <p:nvPr/>
          </p:nvSpPr>
          <p:spPr bwMode="auto">
            <a:xfrm>
              <a:off x="158" y="1346"/>
              <a:ext cx="608" cy="28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0300</a:t>
              </a:r>
            </a:p>
          </p:txBody>
        </p:sp>
        <p:sp>
          <p:nvSpPr>
            <p:cNvPr id="24591" name="Rectangle 13"/>
            <p:cNvSpPr>
              <a:spLocks noChangeArrowheads="1"/>
            </p:cNvSpPr>
            <p:nvPr/>
          </p:nvSpPr>
          <p:spPr bwMode="auto">
            <a:xfrm>
              <a:off x="768" y="1346"/>
              <a:ext cx="1868" cy="28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Национальная безопасность и правоохранительная деятельность</a:t>
              </a:r>
            </a:p>
          </p:txBody>
        </p:sp>
        <p:sp>
          <p:nvSpPr>
            <p:cNvPr id="24592" name="Rectangle 14"/>
            <p:cNvSpPr>
              <a:spLocks noChangeArrowheads="1"/>
            </p:cNvSpPr>
            <p:nvPr/>
          </p:nvSpPr>
          <p:spPr bwMode="auto">
            <a:xfrm>
              <a:off x="2636" y="1346"/>
              <a:ext cx="922" cy="28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682,7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593" name="Rectangle 15"/>
            <p:cNvSpPr>
              <a:spLocks noChangeArrowheads="1"/>
            </p:cNvSpPr>
            <p:nvPr/>
          </p:nvSpPr>
          <p:spPr bwMode="auto">
            <a:xfrm>
              <a:off x="3559" y="1346"/>
              <a:ext cx="769" cy="28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651,3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594" name="Rectangle 16"/>
            <p:cNvSpPr>
              <a:spLocks noChangeArrowheads="1"/>
            </p:cNvSpPr>
            <p:nvPr/>
          </p:nvSpPr>
          <p:spPr bwMode="auto">
            <a:xfrm>
              <a:off x="4298" y="1352"/>
              <a:ext cx="786" cy="28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95,4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595" name="Rectangle 17"/>
            <p:cNvSpPr>
              <a:spLocks noChangeArrowheads="1"/>
            </p:cNvSpPr>
            <p:nvPr/>
          </p:nvSpPr>
          <p:spPr bwMode="auto">
            <a:xfrm>
              <a:off x="158" y="1633"/>
              <a:ext cx="608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0400</a:t>
              </a:r>
            </a:p>
          </p:txBody>
        </p:sp>
        <p:sp>
          <p:nvSpPr>
            <p:cNvPr id="24596" name="Rectangle 18"/>
            <p:cNvSpPr>
              <a:spLocks noChangeArrowheads="1"/>
            </p:cNvSpPr>
            <p:nvPr/>
          </p:nvSpPr>
          <p:spPr bwMode="auto">
            <a:xfrm>
              <a:off x="768" y="1633"/>
              <a:ext cx="1745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Национальная экономика</a:t>
              </a:r>
            </a:p>
          </p:txBody>
        </p:sp>
        <p:sp>
          <p:nvSpPr>
            <p:cNvPr id="24597" name="Rectangle 19"/>
            <p:cNvSpPr>
              <a:spLocks noChangeArrowheads="1"/>
            </p:cNvSpPr>
            <p:nvPr/>
          </p:nvSpPr>
          <p:spPr bwMode="auto">
            <a:xfrm>
              <a:off x="2516" y="1633"/>
              <a:ext cx="1042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15 334,8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598" name="Rectangle 20"/>
            <p:cNvSpPr>
              <a:spLocks noChangeArrowheads="1"/>
            </p:cNvSpPr>
            <p:nvPr/>
          </p:nvSpPr>
          <p:spPr bwMode="auto">
            <a:xfrm>
              <a:off x="3559" y="1633"/>
              <a:ext cx="769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14 943,7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599" name="Rectangle 21"/>
            <p:cNvSpPr>
              <a:spLocks noChangeArrowheads="1"/>
            </p:cNvSpPr>
            <p:nvPr/>
          </p:nvSpPr>
          <p:spPr bwMode="auto">
            <a:xfrm>
              <a:off x="4330" y="1632"/>
              <a:ext cx="754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97,4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00" name="Rectangle 22"/>
            <p:cNvSpPr>
              <a:spLocks noChangeArrowheads="1"/>
            </p:cNvSpPr>
            <p:nvPr/>
          </p:nvSpPr>
          <p:spPr bwMode="auto">
            <a:xfrm>
              <a:off x="158" y="1921"/>
              <a:ext cx="608" cy="2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0500</a:t>
              </a:r>
            </a:p>
          </p:txBody>
        </p:sp>
        <p:sp>
          <p:nvSpPr>
            <p:cNvPr id="24601" name="Rectangle 23"/>
            <p:cNvSpPr>
              <a:spLocks noChangeArrowheads="1"/>
            </p:cNvSpPr>
            <p:nvPr/>
          </p:nvSpPr>
          <p:spPr bwMode="auto">
            <a:xfrm>
              <a:off x="768" y="1921"/>
              <a:ext cx="1745" cy="2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Жилищно-коммунальное</a:t>
              </a:r>
              <a:r>
                <a:rPr lang="ru-RU" sz="12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Georgia" pitchFamily="18" charset="0"/>
                </a:rPr>
                <a:t> </a:t>
              </a: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хозяйство</a:t>
              </a:r>
            </a:p>
          </p:txBody>
        </p:sp>
        <p:sp>
          <p:nvSpPr>
            <p:cNvPr id="24602" name="Rectangle 24"/>
            <p:cNvSpPr>
              <a:spLocks noChangeArrowheads="1"/>
            </p:cNvSpPr>
            <p:nvPr/>
          </p:nvSpPr>
          <p:spPr bwMode="auto">
            <a:xfrm>
              <a:off x="2516" y="1921"/>
              <a:ext cx="1042" cy="2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153 313,2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03" name="Rectangle 25"/>
            <p:cNvSpPr>
              <a:spLocks noChangeArrowheads="1"/>
            </p:cNvSpPr>
            <p:nvPr/>
          </p:nvSpPr>
          <p:spPr bwMode="auto">
            <a:xfrm>
              <a:off x="3559" y="1921"/>
              <a:ext cx="769" cy="2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149 920,3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04" name="Rectangle 26"/>
            <p:cNvSpPr>
              <a:spLocks noChangeArrowheads="1"/>
            </p:cNvSpPr>
            <p:nvPr/>
          </p:nvSpPr>
          <p:spPr bwMode="auto">
            <a:xfrm>
              <a:off x="4330" y="1921"/>
              <a:ext cx="754" cy="2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97,8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05" name="Rectangle 27"/>
            <p:cNvSpPr>
              <a:spLocks noChangeArrowheads="1"/>
            </p:cNvSpPr>
            <p:nvPr/>
          </p:nvSpPr>
          <p:spPr bwMode="auto">
            <a:xfrm>
              <a:off x="158" y="2155"/>
              <a:ext cx="608" cy="2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0700</a:t>
              </a:r>
            </a:p>
          </p:txBody>
        </p:sp>
        <p:sp>
          <p:nvSpPr>
            <p:cNvPr id="24606" name="Rectangle 28"/>
            <p:cNvSpPr>
              <a:spLocks noChangeArrowheads="1"/>
            </p:cNvSpPr>
            <p:nvPr/>
          </p:nvSpPr>
          <p:spPr bwMode="auto">
            <a:xfrm>
              <a:off x="768" y="2155"/>
              <a:ext cx="1745" cy="2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Образование</a:t>
              </a:r>
            </a:p>
          </p:txBody>
        </p:sp>
        <p:sp>
          <p:nvSpPr>
            <p:cNvPr id="24607" name="Rectangle 29"/>
            <p:cNvSpPr>
              <a:spLocks noChangeArrowheads="1"/>
            </p:cNvSpPr>
            <p:nvPr/>
          </p:nvSpPr>
          <p:spPr bwMode="auto">
            <a:xfrm>
              <a:off x="2516" y="2155"/>
              <a:ext cx="1042" cy="2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7 492,1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08" name="Rectangle 30"/>
            <p:cNvSpPr>
              <a:spLocks noChangeArrowheads="1"/>
            </p:cNvSpPr>
            <p:nvPr/>
          </p:nvSpPr>
          <p:spPr bwMode="auto">
            <a:xfrm>
              <a:off x="3559" y="2155"/>
              <a:ext cx="769" cy="2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7 358,1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09" name="Rectangle 31"/>
            <p:cNvSpPr>
              <a:spLocks noChangeArrowheads="1"/>
            </p:cNvSpPr>
            <p:nvPr/>
          </p:nvSpPr>
          <p:spPr bwMode="auto">
            <a:xfrm>
              <a:off x="4330" y="2155"/>
              <a:ext cx="754" cy="2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98,2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10" name="Rectangle 32"/>
            <p:cNvSpPr>
              <a:spLocks noChangeArrowheads="1"/>
            </p:cNvSpPr>
            <p:nvPr/>
          </p:nvSpPr>
          <p:spPr bwMode="auto">
            <a:xfrm>
              <a:off x="158" y="2388"/>
              <a:ext cx="608" cy="2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0800</a:t>
              </a:r>
            </a:p>
          </p:txBody>
        </p:sp>
        <p:sp>
          <p:nvSpPr>
            <p:cNvPr id="24611" name="Rectangle 33"/>
            <p:cNvSpPr>
              <a:spLocks noChangeArrowheads="1"/>
            </p:cNvSpPr>
            <p:nvPr/>
          </p:nvSpPr>
          <p:spPr bwMode="auto">
            <a:xfrm>
              <a:off x="768" y="2388"/>
              <a:ext cx="1745" cy="2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Культура, кинематография</a:t>
              </a:r>
            </a:p>
          </p:txBody>
        </p:sp>
        <p:sp>
          <p:nvSpPr>
            <p:cNvPr id="24612" name="Rectangle 34"/>
            <p:cNvSpPr>
              <a:spLocks noChangeArrowheads="1"/>
            </p:cNvSpPr>
            <p:nvPr/>
          </p:nvSpPr>
          <p:spPr bwMode="auto">
            <a:xfrm>
              <a:off x="2516" y="2388"/>
              <a:ext cx="1042" cy="2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63 591,5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13" name="Rectangle 35"/>
            <p:cNvSpPr>
              <a:spLocks noChangeArrowheads="1"/>
            </p:cNvSpPr>
            <p:nvPr/>
          </p:nvSpPr>
          <p:spPr bwMode="auto">
            <a:xfrm>
              <a:off x="3559" y="2388"/>
              <a:ext cx="769" cy="2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63 570,2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14" name="Rectangle 36"/>
            <p:cNvSpPr>
              <a:spLocks noChangeArrowheads="1"/>
            </p:cNvSpPr>
            <p:nvPr/>
          </p:nvSpPr>
          <p:spPr bwMode="auto">
            <a:xfrm>
              <a:off x="4330" y="2388"/>
              <a:ext cx="754" cy="2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15" name="Rectangle 37"/>
            <p:cNvSpPr>
              <a:spLocks noChangeArrowheads="1"/>
            </p:cNvSpPr>
            <p:nvPr/>
          </p:nvSpPr>
          <p:spPr bwMode="auto">
            <a:xfrm>
              <a:off x="158" y="2621"/>
              <a:ext cx="608" cy="2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1000</a:t>
              </a:r>
            </a:p>
          </p:txBody>
        </p:sp>
        <p:sp>
          <p:nvSpPr>
            <p:cNvPr id="24616" name="Rectangle 38"/>
            <p:cNvSpPr>
              <a:spLocks noChangeArrowheads="1"/>
            </p:cNvSpPr>
            <p:nvPr/>
          </p:nvSpPr>
          <p:spPr bwMode="auto">
            <a:xfrm>
              <a:off x="768" y="2621"/>
              <a:ext cx="1745" cy="2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Социальная политика</a:t>
              </a:r>
            </a:p>
          </p:txBody>
        </p:sp>
        <p:sp>
          <p:nvSpPr>
            <p:cNvPr id="24617" name="Rectangle 39"/>
            <p:cNvSpPr>
              <a:spLocks noChangeArrowheads="1"/>
            </p:cNvSpPr>
            <p:nvPr/>
          </p:nvSpPr>
          <p:spPr bwMode="auto">
            <a:xfrm>
              <a:off x="2516" y="2621"/>
              <a:ext cx="1042" cy="2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746,8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18" name="Rectangle 40"/>
            <p:cNvSpPr>
              <a:spLocks noChangeArrowheads="1"/>
            </p:cNvSpPr>
            <p:nvPr/>
          </p:nvSpPr>
          <p:spPr bwMode="auto">
            <a:xfrm>
              <a:off x="3559" y="2621"/>
              <a:ext cx="769" cy="2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746,8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19" name="Rectangle 41"/>
            <p:cNvSpPr>
              <a:spLocks noChangeArrowheads="1"/>
            </p:cNvSpPr>
            <p:nvPr/>
          </p:nvSpPr>
          <p:spPr bwMode="auto">
            <a:xfrm>
              <a:off x="4330" y="2621"/>
              <a:ext cx="754" cy="2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20" name="Rectangle 42"/>
            <p:cNvSpPr>
              <a:spLocks noChangeArrowheads="1"/>
            </p:cNvSpPr>
            <p:nvPr/>
          </p:nvSpPr>
          <p:spPr bwMode="auto">
            <a:xfrm>
              <a:off x="158" y="2854"/>
              <a:ext cx="608" cy="23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1100</a:t>
              </a:r>
            </a:p>
          </p:txBody>
        </p:sp>
        <p:sp>
          <p:nvSpPr>
            <p:cNvPr id="24621" name="Rectangle 43"/>
            <p:cNvSpPr>
              <a:spLocks noChangeArrowheads="1"/>
            </p:cNvSpPr>
            <p:nvPr/>
          </p:nvSpPr>
          <p:spPr bwMode="auto">
            <a:xfrm>
              <a:off x="768" y="2854"/>
              <a:ext cx="1745" cy="23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Физическая культура и спорт</a:t>
              </a:r>
            </a:p>
          </p:txBody>
        </p:sp>
        <p:sp>
          <p:nvSpPr>
            <p:cNvPr id="24622" name="Rectangle 44"/>
            <p:cNvSpPr>
              <a:spLocks noChangeArrowheads="1"/>
            </p:cNvSpPr>
            <p:nvPr/>
          </p:nvSpPr>
          <p:spPr bwMode="auto">
            <a:xfrm>
              <a:off x="2516" y="2854"/>
              <a:ext cx="1042" cy="23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150,0</a:t>
              </a:r>
            </a:p>
          </p:txBody>
        </p:sp>
        <p:sp>
          <p:nvSpPr>
            <p:cNvPr id="24623" name="Rectangle 45"/>
            <p:cNvSpPr>
              <a:spLocks noChangeArrowheads="1"/>
            </p:cNvSpPr>
            <p:nvPr/>
          </p:nvSpPr>
          <p:spPr bwMode="auto">
            <a:xfrm>
              <a:off x="3561" y="2859"/>
              <a:ext cx="769" cy="23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149,5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24" name="Rectangle 46"/>
            <p:cNvSpPr>
              <a:spLocks noChangeArrowheads="1"/>
            </p:cNvSpPr>
            <p:nvPr/>
          </p:nvSpPr>
          <p:spPr bwMode="auto">
            <a:xfrm>
              <a:off x="4326" y="2849"/>
              <a:ext cx="741" cy="23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97,2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25" name="Rectangle 47"/>
            <p:cNvSpPr>
              <a:spLocks noChangeArrowheads="1"/>
            </p:cNvSpPr>
            <p:nvPr/>
          </p:nvSpPr>
          <p:spPr bwMode="auto">
            <a:xfrm>
              <a:off x="158" y="3088"/>
              <a:ext cx="608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1300</a:t>
              </a:r>
            </a:p>
          </p:txBody>
        </p:sp>
        <p:sp>
          <p:nvSpPr>
            <p:cNvPr id="24626" name="Rectangle 48"/>
            <p:cNvSpPr>
              <a:spLocks noChangeArrowheads="1"/>
            </p:cNvSpPr>
            <p:nvPr/>
          </p:nvSpPr>
          <p:spPr bwMode="auto">
            <a:xfrm>
              <a:off x="768" y="3088"/>
              <a:ext cx="1745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Обслуживание  государственного и муниципального долга</a:t>
              </a:r>
            </a:p>
          </p:txBody>
        </p:sp>
        <p:sp>
          <p:nvSpPr>
            <p:cNvPr id="24627" name="Rectangle 49"/>
            <p:cNvSpPr>
              <a:spLocks noChangeArrowheads="1"/>
            </p:cNvSpPr>
            <p:nvPr/>
          </p:nvSpPr>
          <p:spPr bwMode="auto">
            <a:xfrm>
              <a:off x="2516" y="3088"/>
              <a:ext cx="1042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5,0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28" name="Rectangle 50"/>
            <p:cNvSpPr>
              <a:spLocks noChangeArrowheads="1"/>
            </p:cNvSpPr>
            <p:nvPr/>
          </p:nvSpPr>
          <p:spPr bwMode="auto">
            <a:xfrm>
              <a:off x="3559" y="3088"/>
              <a:ext cx="769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5,0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29" name="Rectangle 51"/>
            <p:cNvSpPr>
              <a:spLocks noChangeArrowheads="1"/>
            </p:cNvSpPr>
            <p:nvPr/>
          </p:nvSpPr>
          <p:spPr bwMode="auto">
            <a:xfrm>
              <a:off x="4343" y="3094"/>
              <a:ext cx="741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100,0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30" name="Rectangle 52"/>
            <p:cNvSpPr>
              <a:spLocks noChangeArrowheads="1"/>
            </p:cNvSpPr>
            <p:nvPr/>
          </p:nvSpPr>
          <p:spPr bwMode="auto">
            <a:xfrm>
              <a:off x="158" y="3376"/>
              <a:ext cx="608" cy="2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24631" name="Rectangle 53"/>
            <p:cNvSpPr>
              <a:spLocks noChangeArrowheads="1"/>
            </p:cNvSpPr>
            <p:nvPr/>
          </p:nvSpPr>
          <p:spPr bwMode="auto">
            <a:xfrm>
              <a:off x="768" y="3376"/>
              <a:ext cx="1868" cy="2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pitchFamily="18" charset="0"/>
                </a:rPr>
                <a:t>РАСХОДЫ БЮДЖЕТА – ВСЕГО:</a:t>
              </a:r>
            </a:p>
          </p:txBody>
        </p:sp>
        <p:sp>
          <p:nvSpPr>
            <p:cNvPr id="24632" name="Rectangle 54"/>
            <p:cNvSpPr>
              <a:spLocks noChangeArrowheads="1"/>
            </p:cNvSpPr>
            <p:nvPr/>
          </p:nvSpPr>
          <p:spPr bwMode="auto">
            <a:xfrm>
              <a:off x="2610" y="3388"/>
              <a:ext cx="1042" cy="2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279 035,4</a:t>
              </a:r>
              <a:endPara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ru-RU" sz="1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33" name="Rectangle 55"/>
            <p:cNvSpPr>
              <a:spLocks noChangeArrowheads="1"/>
            </p:cNvSpPr>
            <p:nvPr/>
          </p:nvSpPr>
          <p:spPr bwMode="auto">
            <a:xfrm>
              <a:off x="3482" y="3379"/>
              <a:ext cx="842" cy="2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274 586,6</a:t>
              </a:r>
              <a:endPara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34" name="Rectangle 56"/>
            <p:cNvSpPr>
              <a:spLocks noChangeArrowheads="1"/>
            </p:cNvSpPr>
            <p:nvPr/>
          </p:nvSpPr>
          <p:spPr bwMode="auto">
            <a:xfrm>
              <a:off x="4312" y="3379"/>
              <a:ext cx="786" cy="2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98,4</a:t>
              </a:r>
              <a:endPara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35" name="Line 57"/>
            <p:cNvSpPr>
              <a:spLocks noChangeShapeType="1"/>
            </p:cNvSpPr>
            <p:nvPr/>
          </p:nvSpPr>
          <p:spPr bwMode="auto">
            <a:xfrm>
              <a:off x="768" y="802"/>
              <a:ext cx="0" cy="2808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36" name="Line 58"/>
            <p:cNvSpPr>
              <a:spLocks noChangeShapeType="1"/>
            </p:cNvSpPr>
            <p:nvPr/>
          </p:nvSpPr>
          <p:spPr bwMode="auto">
            <a:xfrm>
              <a:off x="2636" y="802"/>
              <a:ext cx="0" cy="2808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37" name="Line 59"/>
            <p:cNvSpPr>
              <a:spLocks noChangeShapeType="1"/>
            </p:cNvSpPr>
            <p:nvPr/>
          </p:nvSpPr>
          <p:spPr bwMode="auto">
            <a:xfrm>
              <a:off x="3559" y="799"/>
              <a:ext cx="0" cy="2808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38" name="Line 60"/>
            <p:cNvSpPr>
              <a:spLocks noChangeShapeType="1"/>
            </p:cNvSpPr>
            <p:nvPr/>
          </p:nvSpPr>
          <p:spPr bwMode="auto">
            <a:xfrm>
              <a:off x="4330" y="799"/>
              <a:ext cx="0" cy="2808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0" name="Line 62"/>
            <p:cNvSpPr>
              <a:spLocks noChangeShapeType="1"/>
            </p:cNvSpPr>
            <p:nvPr/>
          </p:nvSpPr>
          <p:spPr bwMode="auto">
            <a:xfrm>
              <a:off x="158" y="1346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1" name="Line 63"/>
            <p:cNvSpPr>
              <a:spLocks noChangeShapeType="1"/>
            </p:cNvSpPr>
            <p:nvPr/>
          </p:nvSpPr>
          <p:spPr bwMode="auto">
            <a:xfrm>
              <a:off x="158" y="1633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2" name="Line 64"/>
            <p:cNvSpPr>
              <a:spLocks noChangeShapeType="1"/>
            </p:cNvSpPr>
            <p:nvPr/>
          </p:nvSpPr>
          <p:spPr bwMode="auto">
            <a:xfrm>
              <a:off x="158" y="1921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3" name="Line 65"/>
            <p:cNvSpPr>
              <a:spLocks noChangeShapeType="1"/>
            </p:cNvSpPr>
            <p:nvPr/>
          </p:nvSpPr>
          <p:spPr bwMode="auto">
            <a:xfrm>
              <a:off x="88" y="2155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4" name="Line 66"/>
            <p:cNvSpPr>
              <a:spLocks noChangeShapeType="1"/>
            </p:cNvSpPr>
            <p:nvPr/>
          </p:nvSpPr>
          <p:spPr bwMode="auto">
            <a:xfrm>
              <a:off x="158" y="2388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5" name="Line 67"/>
            <p:cNvSpPr>
              <a:spLocks noChangeShapeType="1"/>
            </p:cNvSpPr>
            <p:nvPr/>
          </p:nvSpPr>
          <p:spPr bwMode="auto">
            <a:xfrm>
              <a:off x="158" y="2621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6" name="Line 68"/>
            <p:cNvSpPr>
              <a:spLocks noChangeShapeType="1"/>
            </p:cNvSpPr>
            <p:nvPr/>
          </p:nvSpPr>
          <p:spPr bwMode="auto">
            <a:xfrm>
              <a:off x="158" y="2854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7" name="Line 69"/>
            <p:cNvSpPr>
              <a:spLocks noChangeShapeType="1"/>
            </p:cNvSpPr>
            <p:nvPr/>
          </p:nvSpPr>
          <p:spPr bwMode="auto">
            <a:xfrm>
              <a:off x="158" y="3088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8" name="Line 70"/>
            <p:cNvSpPr>
              <a:spLocks noChangeShapeType="1"/>
            </p:cNvSpPr>
            <p:nvPr/>
          </p:nvSpPr>
          <p:spPr bwMode="auto">
            <a:xfrm>
              <a:off x="158" y="3379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9" name="Line 71"/>
            <p:cNvSpPr>
              <a:spLocks noChangeShapeType="1"/>
            </p:cNvSpPr>
            <p:nvPr/>
          </p:nvSpPr>
          <p:spPr bwMode="auto">
            <a:xfrm>
              <a:off x="158" y="799"/>
              <a:ext cx="0" cy="2808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50" name="Line 72"/>
            <p:cNvSpPr>
              <a:spLocks noChangeShapeType="1"/>
            </p:cNvSpPr>
            <p:nvPr/>
          </p:nvSpPr>
          <p:spPr bwMode="auto">
            <a:xfrm flipH="1">
              <a:off x="5084" y="802"/>
              <a:ext cx="0" cy="2793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52" name="Line 74"/>
            <p:cNvSpPr>
              <a:spLocks noChangeShapeType="1"/>
            </p:cNvSpPr>
            <p:nvPr/>
          </p:nvSpPr>
          <p:spPr bwMode="auto">
            <a:xfrm>
              <a:off x="158" y="3609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2" name="Скругленный прямоугольник 1"/>
          <p:cNvSpPr/>
          <p:nvPr/>
        </p:nvSpPr>
        <p:spPr>
          <a:xfrm>
            <a:off x="1043608" y="126397"/>
            <a:ext cx="7856302" cy="8401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Исполнение бюджета по расходам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2258" y="142852"/>
            <a:ext cx="8024238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35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Times New Roman" pitchFamily="18" charset="0"/>
              </a:rPr>
              <a:t>Расходы бюджета Новопокровского сельского поселения Новопокровского района за </a:t>
            </a:r>
            <a:r>
              <a:rPr lang="ru-RU" sz="235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Times New Roman" pitchFamily="18" charset="0"/>
              </a:rPr>
              <a:t>2024 </a:t>
            </a:r>
            <a:r>
              <a:rPr lang="ru-RU" sz="235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Times New Roman" pitchFamily="18" charset="0"/>
              </a:rPr>
              <a:t>год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583290375"/>
              </p:ext>
            </p:extLst>
          </p:nvPr>
        </p:nvGraphicFramePr>
        <p:xfrm>
          <a:off x="332182" y="1189582"/>
          <a:ext cx="8232576" cy="5710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979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AutoShape 10" descr="Картинки по запросу раскрытая книг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08" name="AutoShape 12" descr="Картинки по запросу раскрытая книга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09" name="AutoShape 14" descr="Картинки по запросу раскрытая книга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10" name="AutoShape 16" descr="Картинки по запросу раскрытая книга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11" name="AutoShape 18" descr="Картинки по запросу раскрытая книга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12" name="AutoShape 20" descr="Картинки по запросу раскрытая книга"/>
          <p:cNvSpPr>
            <a:spLocks noChangeAspect="1" noChangeArrowheads="1"/>
          </p:cNvSpPr>
          <p:nvPr/>
        </p:nvSpPr>
        <p:spPr bwMode="auto">
          <a:xfrm>
            <a:off x="917575" y="617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14" name="AutoShape 29" descr="Картинки по запросу человечек и бюджет"/>
          <p:cNvSpPr>
            <a:spLocks noChangeAspect="1" noChangeArrowheads="1"/>
          </p:cNvSpPr>
          <p:nvPr/>
        </p:nvSpPr>
        <p:spPr bwMode="auto">
          <a:xfrm>
            <a:off x="1222375" y="922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15" name="AutoShape 31" descr="Картинки по запросу человечек и бюджет"/>
          <p:cNvSpPr>
            <a:spLocks noChangeAspect="1" noChangeArrowheads="1"/>
          </p:cNvSpPr>
          <p:nvPr/>
        </p:nvSpPr>
        <p:spPr bwMode="auto">
          <a:xfrm>
            <a:off x="1374775" y="1074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16" name="AutoShape 33" descr="Картинки по запросу человечек и бюджет"/>
          <p:cNvSpPr>
            <a:spLocks noChangeAspect="1" noChangeArrowheads="1"/>
          </p:cNvSpPr>
          <p:nvPr/>
        </p:nvSpPr>
        <p:spPr bwMode="auto">
          <a:xfrm>
            <a:off x="1527175" y="122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17" name="AutoShape 35" descr="Картинки по запросу человечек и бюджет"/>
          <p:cNvSpPr>
            <a:spLocks noChangeAspect="1" noChangeArrowheads="1"/>
          </p:cNvSpPr>
          <p:nvPr/>
        </p:nvSpPr>
        <p:spPr bwMode="auto">
          <a:xfrm>
            <a:off x="1679575" y="1379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18" name="AutoShape 37" descr="Картинки по запросу человечек и бюджет"/>
          <p:cNvSpPr>
            <a:spLocks noChangeAspect="1" noChangeArrowheads="1"/>
          </p:cNvSpPr>
          <p:nvPr/>
        </p:nvSpPr>
        <p:spPr bwMode="auto">
          <a:xfrm>
            <a:off x="1831975" y="1531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19" name="AutoShape 39" descr="Картинки по запросу человечек и бюджет"/>
          <p:cNvSpPr>
            <a:spLocks noChangeAspect="1" noChangeArrowheads="1"/>
          </p:cNvSpPr>
          <p:nvPr/>
        </p:nvSpPr>
        <p:spPr bwMode="auto">
          <a:xfrm>
            <a:off x="4071934" y="4000504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374777" y="160340"/>
            <a:ext cx="7013649" cy="8455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Расходы бюджета за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2024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год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00336" y="4374141"/>
            <a:ext cx="3871664" cy="16097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92AA4C">
                    <a:lumMod val="50000"/>
                  </a:srgbClr>
                </a:solidFill>
                <a:latin typeface="Georgia" panose="02040502050405020303" pitchFamily="18" charset="0"/>
                <a:cs typeface="Times New Roman" pitchFamily="18" charset="0"/>
              </a:rPr>
              <a:t>На реализацию муниципальных программ </a:t>
            </a:r>
            <a:r>
              <a:rPr lang="ru-RU" b="1" dirty="0" smtClean="0">
                <a:solidFill>
                  <a:srgbClr val="A53010">
                    <a:lumMod val="75000"/>
                  </a:srgbClr>
                </a:solidFill>
                <a:latin typeface="Georgia" panose="02040502050405020303" pitchFamily="18" charset="0"/>
                <a:cs typeface="Arial" charset="0"/>
              </a:rPr>
              <a:t>85,3% </a:t>
            </a:r>
            <a:endParaRPr lang="ru-RU" b="1" dirty="0">
              <a:solidFill>
                <a:srgbClr val="A53010">
                  <a:lumMod val="75000"/>
                </a:srgbClr>
              </a:solidFill>
              <a:latin typeface="Georgia" panose="02040502050405020303" pitchFamily="18" charset="0"/>
              <a:cs typeface="Arial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234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178,9 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тыс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. рублей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cs typeface="Arial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932040" y="4399708"/>
            <a:ext cx="3744416" cy="1584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Непрограммные мероприятия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A53010">
                    <a:lumMod val="75000"/>
                  </a:srgbClr>
                </a:solidFill>
                <a:latin typeface="Georgia" panose="02040502050405020303" pitchFamily="18" charset="0"/>
                <a:cs typeface="Times New Roman" pitchFamily="18" charset="0"/>
              </a:rPr>
              <a:t>14,7%</a:t>
            </a:r>
            <a:endParaRPr lang="ru-RU" b="1" dirty="0">
              <a:solidFill>
                <a:srgbClr val="A53010">
                  <a:lumMod val="75000"/>
                </a:srgbClr>
              </a:solidFill>
              <a:latin typeface="Georgia" panose="02040502050405020303" pitchFamily="18" charset="0"/>
              <a:cs typeface="Arial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40 407,7 тыс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. рублей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cs typeface="Arial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22375" y="1531938"/>
            <a:ext cx="6950025" cy="182505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Программные</a:t>
            </a:r>
          </a:p>
          <a:p>
            <a:pPr algn="ctr"/>
            <a:r>
              <a:rPr lang="ru-RU" sz="3600" dirty="0" smtClean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 </a:t>
            </a:r>
            <a:r>
              <a:rPr lang="ru-RU" sz="36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непрограммные расходы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27" name="Group 1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625262"/>
              </p:ext>
            </p:extLst>
          </p:nvPr>
        </p:nvGraphicFramePr>
        <p:xfrm>
          <a:off x="539552" y="692696"/>
          <a:ext cx="8537303" cy="6330640"/>
        </p:xfrm>
        <a:graphic>
          <a:graphicData uri="http://schemas.openxmlformats.org/drawingml/2006/table">
            <a:tbl>
              <a:tblPr/>
              <a:tblGrid>
                <a:gridCol w="5832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2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82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Утвержденные бюджетные назначения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Кассовое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4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Новопокровского сельского поселения Новопокровского района «Развитие сети автомобильных дорог Новопокровского сельского поселения».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10 189,9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10 131,1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8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Новопокровского сельского поселения Новопокровского района«Обеспечение безопасности населения»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886,3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826,2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93,2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8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Новопокровского сельского поселения Новопокровского района «Развитие культуры»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64 905,7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64 839,0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8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Новопокровского сельского поселения  Новопокровского района «Молодежь Новопокровского сельского поселения»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7 492,1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7 358,1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8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Новопокровского сельского поселения  Новопокровского района «Развитие топливно-энергетического комплекса»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9 906,2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9 173,1 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92,6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8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Новопокровского сельского поселения  Новопокровского района «Развитие жилищно-коммунального хозяйства»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117 460,6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114 800,8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8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Муниципальная программа Новопокровского сельского поселения  Новопокровского района «Информационное освещение»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264,2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66,1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18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Новопокровского сельского поселения  Новопокровского района «Формирование современной городской среды»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25 946,4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25 946,4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18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Новопокровского сельского поселения Новопокровского района «Казачество Новопокровского сельского поселения»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73,2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73,2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94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Новопокровского сельского поселения  Новопокровского района «О развитии субъектов малого бизнеса Новопокровского сельского поселения»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18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Новопокровского сельского поселения Новопокровского района «Социальная поддержка граждан»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730,8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730,8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8108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Итого: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238 054,0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234 178,9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98,3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83568" y="130339"/>
            <a:ext cx="8712968" cy="341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Исполнение программной части бюджета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48108" y="6606607"/>
            <a:ext cx="5904656" cy="18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16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75856" y="951804"/>
            <a:ext cx="5328592" cy="2373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ru-RU" sz="1200" dirty="0">
              <a:solidFill>
                <a:srgbClr val="7E6BC9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4541702"/>
            <a:ext cx="3888432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ru-RU" sz="1200" dirty="0">
              <a:solidFill>
                <a:srgbClr val="7E6BC9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59632" y="171428"/>
            <a:ext cx="6912768" cy="6191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Благоустройство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105984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ru-RU" sz="1200" dirty="0">
                <a:solidFill>
                  <a:srgbClr val="7E6BC9">
                    <a:lumMod val="50000"/>
                  </a:srgbClr>
                </a:solidFill>
              </a:rPr>
              <a:t>      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02819" y="1001514"/>
            <a:ext cx="45356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09883" y="786828"/>
            <a:ext cx="50657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пешеходной дорожки на улице Первомайской.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новая дорожка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проложена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улицы Первенцева до многоквартирного дома № 60, расположенного на улице Первомайской.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пешеходной дорожки, по улице Первомайской от номера 105 до пер.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Пушкина 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пешеходной дорожки по улице Первенцева  вдоль территории СОШ № 10, от центрального водозабора до улицы Леонова завершены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96" y="1143854"/>
            <a:ext cx="1565027" cy="12241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852" y="3947083"/>
            <a:ext cx="1651074" cy="14874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4007872"/>
            <a:ext cx="1656392" cy="151019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852" y="2492897"/>
            <a:ext cx="1651074" cy="151497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3709883" y="538978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тротуарной пешеходной дорожки по улице Черняховского. Ремонтный участок протяженностью 500 метров проходит от конечной остановки в сторону села Горькая Балка.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617" y="1204819"/>
            <a:ext cx="1762581" cy="116317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96" y="5497640"/>
            <a:ext cx="1620008" cy="124754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958" y="5480186"/>
            <a:ext cx="1847925" cy="12650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96" y="2492897"/>
            <a:ext cx="1620008" cy="145404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069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75856" y="951804"/>
            <a:ext cx="5328592" cy="2373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ru-RU" sz="1200" dirty="0">
              <a:solidFill>
                <a:srgbClr val="7E6BC9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4541702"/>
            <a:ext cx="3888432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ru-RU" sz="1200" dirty="0">
              <a:solidFill>
                <a:srgbClr val="7E6BC9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59632" y="171428"/>
            <a:ext cx="6912768" cy="6191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Благоустройство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128484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ru-RU" sz="1200" dirty="0">
                <a:solidFill>
                  <a:srgbClr val="7E6BC9">
                    <a:lumMod val="50000"/>
                  </a:srgbClr>
                </a:solidFill>
              </a:rPr>
              <a:t>      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99991" y="1189685"/>
            <a:ext cx="41830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Благодаря реализации проекта местных инициатив «Благоустройство общественной территории в ст. Новопокровской» стоимостью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7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млн 873 тысяч 357 рублей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выполнены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работы по ремонту существующего асфальтобетонного покрытия площади перед зданием часовни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устройству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покрытия из асфальтобетона по периметру кладбища.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16" y="3701060"/>
            <a:ext cx="2553400" cy="26802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16" y="1177063"/>
            <a:ext cx="3849544" cy="23090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701060"/>
            <a:ext cx="2793339" cy="26802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51" y="3701061"/>
            <a:ext cx="2772309" cy="268026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6117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75856" y="951804"/>
            <a:ext cx="5328592" cy="2373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ru-RU" sz="1200" dirty="0">
              <a:solidFill>
                <a:srgbClr val="7E6BC9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4541702"/>
            <a:ext cx="3888432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ru-RU" sz="1200" dirty="0">
              <a:solidFill>
                <a:srgbClr val="7E6BC9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59632" y="172197"/>
            <a:ext cx="6912768" cy="6191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Благоустройство. Освещение.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1059845"/>
            <a:ext cx="4572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Самый светлый вопрос в теме благоустройства - монтаж новых линий уличного освещения. Ежегодно, улица за улицей ведётся планомерная борьба с темнотой. 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проделан значительный объём работы.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Протянуто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4880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нового кабеля, установлено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133 светильников.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Светлыми в этом году стали переулки Почтовый (от номера 1 до пересечения с улицей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Почтовой) и Садовый,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улицы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Колхозная, Крестьянская, ул. Первенцева (СОШ № 10), ул. Почтовая, ул. Григорьева, балка от ул. Крестьянской до Кубанской.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077073"/>
            <a:ext cx="4536504" cy="25842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059030"/>
            <a:ext cx="2736304" cy="195414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8" y="5085471"/>
            <a:ext cx="2736296" cy="165589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0" y="990214"/>
            <a:ext cx="2713464" cy="189813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3248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75856" y="951804"/>
            <a:ext cx="5328592" cy="2373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ru-RU" sz="1200" dirty="0">
              <a:solidFill>
                <a:srgbClr val="7E6BC9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4541702"/>
            <a:ext cx="3888432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ru-RU" sz="1200" dirty="0">
              <a:solidFill>
                <a:srgbClr val="7E6BC9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23628" y="190538"/>
            <a:ext cx="7560840" cy="6191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Благоустройство. Озеленение.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691836"/>
            <a:ext cx="43742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dirty="0" smtClean="0">
                <a:solidFill>
                  <a:srgbClr val="7E6BC9">
                    <a:lumMod val="50000"/>
                  </a:srgbClr>
                </a:solidFill>
                <a:latin typeface="Times New Roman" panose="02020603050405020304" pitchFamily="18" charset="0"/>
              </a:rPr>
              <a:t>     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Администрацией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Новопокровского сельского поселения серьёзное внимание уделяется вопросам озеленения станицы, так в рамках весеннего и осеннего дней древонасаждения организованы работы по озеленению улиц станицы. </a:t>
            </a:r>
          </a:p>
          <a:p>
            <a:pPr lvl="0"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На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</a:rPr>
              <a:t>территории аллеи "В честь 75-летия Победы в Великой Отечественной Войне"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были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высажены деревья и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кустарники в количестве 12 шт.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В парке 30 лет Победы, сквере на ул. Колхозной, рядом с магазином «Апельсин» и около детской школы искусств им. А.Н. Сухинина были высажены различные деревья и кустарники, среди которых ели, сосны,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магнолии,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</a:rPr>
              <a:t>туи, можжевельник и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катальпа около 120 шт.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Возле здания МФЦ посадили рассаду декоративной капусты, которая добавит красок и уюта в тёплое время года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Кроме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</a:rPr>
              <a:t>этого проводится большая работа по опиловке аварийных и сухостойных деревьев, представляющих опасность инженерным коммуникациям. </a:t>
            </a:r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685" y="2006861"/>
            <a:ext cx="3142526" cy="16737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75113"/>
            <a:ext cx="2088232" cy="16040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702" y="5093042"/>
            <a:ext cx="2333973" cy="168609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685" y="780305"/>
            <a:ext cx="3142526" cy="13525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901" y="5093042"/>
            <a:ext cx="2252931" cy="171541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017" y="5175113"/>
            <a:ext cx="1915432" cy="16165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25" y="3595700"/>
            <a:ext cx="3120886" cy="170550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0370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64364" y="19653"/>
            <a:ext cx="61206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Благоустройство. </a:t>
            </a: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Площадь</a:t>
            </a:r>
            <a:endParaRPr lang="ru-RU" sz="3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355976" y="1340768"/>
            <a:ext cx="4464496" cy="27363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just">
              <a:spcAft>
                <a:spcPts val="0"/>
              </a:spcAft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Проделана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огромная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по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благоустройству площади в рамках государственной программы Краснодарского края «Формирование комфортной городской среды». Площадь всегда была главным местом проведения праздничных мероприятий в станице Новопокровской и теперь будет радовать нас своей обновленной инфраструктурой.</a:t>
            </a:r>
          </a:p>
          <a:p>
            <a:pPr indent="450215" algn="just">
              <a:spcAft>
                <a:spcPts val="0"/>
              </a:spcAft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благоустройства объекта были выполнены масштабные работы: построен теневой навес, установлены бордюры и мощение из тротуарной плитки, организованы зелёные газоны и уличные фонари, а также модульные скамейки для отдыха жителей и гостей. Особое внимание уделили озеленению, что сделало нашу площадь ещё более уютной и привлекательной. Также была установлена декоративная подсветка деревьев, добавляющая особый шарм в вечернее время.</a:t>
            </a:r>
          </a:p>
          <a:p>
            <a:pPr indent="450215" algn="just">
              <a:spcAft>
                <a:spcPts val="0"/>
              </a:spcAft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Концепция площади претерпела значительные изменения: она из проезжей зоны превратилась в полностью пешеходную территорию. Теперь проезд и стоянка автомобилей здесь не предусмотрены, что создаёт комфортное пространство для прогулок и проведения мероприятий.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25" y="2636912"/>
            <a:ext cx="3635895" cy="19442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24" y="836712"/>
            <a:ext cx="3635896" cy="18002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1" y="4725144"/>
            <a:ext cx="3635895" cy="182267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90006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19653"/>
            <a:ext cx="712879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Благоустройство.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Реконструкция Мемориала Боевой Славы.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131840" y="764704"/>
            <a:ext cx="5832648" cy="27363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just">
              <a:spcAft>
                <a:spcPts val="0"/>
              </a:spcAft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августе текущего года стартовали работы по обновлению мемориала, которые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были завершены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концу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2024 года.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Сметным расчетом предусматривается разборка обветшавших вертикальных мемориальных стен, обустройство новых шести мемориальных стел с памятными досками из красного гранита, на которых будут высечены имена погибших воинов, ремонт плиточного покрытия подиума мемориала, ремонт облицовки внешних бетонных стен подиума рифлёными цементно-песчаными плитами, замена газовой горелки чаши «Вечного огня», капитальный ремонт системы освещения, с прокладкой новых кабелей, заменой светильников уличного освещения, установкой антивандальной подсветки скульптур и стел, укладка рулонного газона с устройством автоматического полива зеленых насаждений, устройство видеонаблюдения с подключением к системе «Безопасный город». Распоряжением губернатора Краснодарского края В.И. Кондратьева финансирование всех видов работ предусмотрено из бюджета Краснодарского края.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32336"/>
            <a:ext cx="3024336" cy="17925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24944"/>
            <a:ext cx="3024336" cy="18001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494" y="4743400"/>
            <a:ext cx="1781051" cy="18539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311" y="4725144"/>
            <a:ext cx="1584176" cy="18722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25080"/>
            <a:ext cx="2880320" cy="18025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368" y="4743400"/>
            <a:ext cx="2700632" cy="185395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12247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8" y="285730"/>
            <a:ext cx="74995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Arial Unicode MS" pitchFamily="34" charset="-128"/>
                <a:cs typeface="Arial Unicode MS" pitchFamily="34" charset="-128"/>
              </a:rPr>
              <a:t>Уважаемые жители Новопокровского сельского поселения 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07731" y="1268760"/>
            <a:ext cx="4276389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Представляем вашему вниманию основные показатели исполнения бюджета Новопокровского сельского поселения Новопокровского района за  </a:t>
            </a: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год.  </a:t>
            </a:r>
          </a:p>
          <a:p>
            <a:pPr indent="457200" algn="just"/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что делается на территории Новопокровского сельского поселения возможно благодаря тому, что мы ежегодно выполняем намеченный план по доходам бюджета поселения, а также грамотному расходованию финансов. </a:t>
            </a:r>
          </a:p>
          <a:p>
            <a:pPr indent="457200" algn="just"/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 своевременно и в полном объеме обеспечены все обязательства перед жителями, а также продолжена работа по повышению эффективности использования средств</a:t>
            </a: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3264" y="5657673"/>
            <a:ext cx="87868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  <a:cs typeface="Times New Roman" pitchFamily="18" charset="0"/>
            </a:endParaRPr>
          </a:p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Глава </a:t>
            </a:r>
          </a:p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Новопокровского сельского поселения</a:t>
            </a:r>
          </a:p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Новопокровского района                                                                                 А.А. Богданов</a:t>
            </a:r>
          </a:p>
          <a:p>
            <a:pPr algn="r"/>
            <a:endParaRPr lang="ru-RU" sz="1600" i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94177"/>
            <a:ext cx="4355976" cy="290398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83568" y="4725144"/>
            <a:ext cx="8122407" cy="12841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/>
            <a:r>
              <a:rPr lang="ru-RU" sz="1500" b="1" dirty="0">
                <a:solidFill>
                  <a:srgbClr val="E3EAC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Ставший уже традиционным программный формат бюджета позволяет четко отследить, куда направлены ресурсы и какой это дало результат. </a:t>
            </a:r>
          </a:p>
          <a:p>
            <a:pPr lvl="0" indent="457200" algn="just"/>
            <a:r>
              <a:rPr lang="ru-RU" sz="1500" b="1" dirty="0">
                <a:solidFill>
                  <a:srgbClr val="E3EAC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Надеюсь, представленные сведения будут для вас полезны и помогут разобраться в вопросах управления финансами Новопокровского сельского поселения Новопокровского района.</a:t>
            </a:r>
          </a:p>
        </p:txBody>
      </p:sp>
    </p:spTree>
    <p:extLst>
      <p:ext uri="{BB962C8B-B14F-4D97-AF65-F5344CB8AC3E}">
        <p14:creationId xmlns:p14="http://schemas.microsoft.com/office/powerpoint/2010/main" val="313842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75856" y="951804"/>
            <a:ext cx="5328592" cy="2373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7E6BC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4541702"/>
            <a:ext cx="3888432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7E6BC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23628" y="190538"/>
            <a:ext cx="7560840" cy="6191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Дорожное хозяйство (Дорожный фонд)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1591759"/>
            <a:ext cx="7776864" cy="3747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50" dirty="0" smtClean="0">
                <a:latin typeface="Times New Roman" panose="02020603050405020304" pitchFamily="18" charset="0"/>
              </a:rPr>
              <a:t>       В </a:t>
            </a:r>
            <a:r>
              <a:rPr lang="ru-RU" sz="1250" dirty="0">
                <a:latin typeface="Times New Roman" panose="02020603050405020304" pitchFamily="18" charset="0"/>
              </a:rPr>
              <a:t>целях повышения безопасности дорожного движения, в  весенний и осенний период проведены работы по нанесению дорожной разметки на дорогах и парковочных местах </a:t>
            </a:r>
            <a:r>
              <a:rPr lang="ru-RU" sz="1250" dirty="0" smtClean="0">
                <a:latin typeface="Times New Roman" panose="02020603050405020304" pitchFamily="18" charset="0"/>
              </a:rPr>
              <a:t>станицы </a:t>
            </a:r>
            <a:r>
              <a:rPr lang="ru-RU" sz="1250" dirty="0">
                <a:latin typeface="Times New Roman" panose="02020603050405020304" pitchFamily="18" charset="0"/>
              </a:rPr>
              <a:t>Новопокровской.</a:t>
            </a:r>
          </a:p>
          <a:p>
            <a:pPr lvl="0" algn="just"/>
            <a:r>
              <a:rPr lang="ru-RU" sz="1250" dirty="0" smtClean="0">
                <a:latin typeface="Times New Roman" panose="02020603050405020304" pitchFamily="18" charset="0"/>
              </a:rPr>
              <a:t>В августе месяце сотрудники </a:t>
            </a:r>
            <a:r>
              <a:rPr lang="ru-RU" sz="1250" dirty="0">
                <a:latin typeface="Times New Roman" panose="02020603050405020304" pitchFamily="18" charset="0"/>
              </a:rPr>
              <a:t>НАО "Новопокровское ДРСУ" согласно заключенному договору с администрацией Новопокровского сельского поселения проведен ямочный ремонт на улицах Ленина, Колхозной, а также около контейнерной площадки возле дома на улице Черняховского 1А</a:t>
            </a:r>
            <a:r>
              <a:rPr lang="ru-RU" sz="1250" dirty="0" smtClean="0">
                <a:latin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1250" dirty="0" smtClean="0">
                <a:latin typeface="Times New Roman" panose="02020603050405020304" pitchFamily="18" charset="0"/>
              </a:rPr>
              <a:t>      В </a:t>
            </a:r>
            <a:r>
              <a:rPr lang="ru-RU" sz="1250" dirty="0">
                <a:latin typeface="Times New Roman" panose="02020603050405020304" pitchFamily="18" charset="0"/>
              </a:rPr>
              <a:t>связи с большой нагрузкой на дорожное полотно по улице Заводской, в летний период, появились значительные </a:t>
            </a:r>
            <a:r>
              <a:rPr lang="ru-RU" sz="1250" dirty="0" smtClean="0">
                <a:latin typeface="Times New Roman" panose="02020603050405020304" pitchFamily="18" charset="0"/>
              </a:rPr>
              <a:t>просадки. Сотрудники </a:t>
            </a:r>
            <a:r>
              <a:rPr lang="ru-RU" sz="1250" dirty="0">
                <a:latin typeface="Times New Roman" panose="02020603050405020304" pitchFamily="18" charset="0"/>
              </a:rPr>
              <a:t>МУ «Перспектива» оперативно выполнили ремонт проблемных участков.</a:t>
            </a:r>
          </a:p>
          <a:p>
            <a:pPr lvl="0" algn="just"/>
            <a:r>
              <a:rPr lang="ru-RU" sz="1250" dirty="0" smtClean="0">
                <a:latin typeface="Times New Roman" panose="02020603050405020304" pitchFamily="18" charset="0"/>
              </a:rPr>
              <a:t> Проведены </a:t>
            </a:r>
            <a:r>
              <a:rPr lang="ru-RU" sz="1250" dirty="0">
                <a:latin typeface="Times New Roman" panose="02020603050405020304" pitchFamily="18" charset="0"/>
              </a:rPr>
              <a:t>работы по укладке водопропускной трубы на перекрестке улиц Суворова и Заречной. Данные меры принимаются с целью предотвращения затопления этого участка в период обильных осадков, как это было в январе 2024 года. </a:t>
            </a:r>
          </a:p>
          <a:p>
            <a:pPr lvl="0" algn="just"/>
            <a:r>
              <a:rPr lang="ru-RU" sz="1250" dirty="0">
                <a:latin typeface="Times New Roman" panose="02020603050405020304" pitchFamily="18" charset="0"/>
              </a:rPr>
              <a:t>Укладка водопропускной трубы является важным шагом в формировании водосточной (ливневой) системы станицы</a:t>
            </a:r>
            <a:r>
              <a:rPr lang="ru-RU" sz="1250" dirty="0" smtClean="0">
                <a:latin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1250" dirty="0">
                <a:latin typeface="Times New Roman" panose="02020603050405020304" pitchFamily="18" charset="0"/>
              </a:rPr>
              <a:t>Проведены работы по устройству разворотной площадки возле СОШ № 10.</a:t>
            </a:r>
          </a:p>
          <a:p>
            <a:pPr lvl="0" algn="just"/>
            <a:r>
              <a:rPr lang="ru-RU" sz="1250" dirty="0" smtClean="0">
                <a:latin typeface="Times New Roman" panose="02020603050405020304" pitchFamily="18" charset="0"/>
              </a:rPr>
              <a:t>       В </a:t>
            </a:r>
            <a:r>
              <a:rPr lang="ru-RU" sz="1250" dirty="0">
                <a:latin typeface="Times New Roman" panose="02020603050405020304" pitchFamily="18" charset="0"/>
              </a:rPr>
              <a:t>весенне-летний период </a:t>
            </a:r>
            <a:r>
              <a:rPr lang="ru-RU" sz="1250" dirty="0" smtClean="0">
                <a:latin typeface="Times New Roman" panose="02020603050405020304" pitchFamily="18" charset="0"/>
              </a:rPr>
              <a:t>2024 </a:t>
            </a:r>
            <a:r>
              <a:rPr lang="ru-RU" sz="1250" dirty="0">
                <a:latin typeface="Times New Roman" panose="02020603050405020304" pitchFamily="18" charset="0"/>
              </a:rPr>
              <a:t>года проведены работы по ремонту гравийных дорог. Для этих целей проведена закупка гравийно-песчаной смеси (далее ГПС) </a:t>
            </a:r>
            <a:r>
              <a:rPr lang="ru-RU" sz="1250" dirty="0" smtClean="0">
                <a:latin typeface="Times New Roman" panose="02020603050405020304" pitchFamily="18" charset="0"/>
              </a:rPr>
              <a:t>в </a:t>
            </a:r>
            <a:r>
              <a:rPr lang="ru-RU" sz="1250" dirty="0">
                <a:latin typeface="Times New Roman" panose="02020603050405020304" pitchFamily="18" charset="0"/>
              </a:rPr>
              <a:t>объеме более 5000 </a:t>
            </a:r>
            <a:r>
              <a:rPr lang="ru-RU" sz="1250" dirty="0" smtClean="0">
                <a:latin typeface="Times New Roman" panose="02020603050405020304" pitchFamily="18" charset="0"/>
              </a:rPr>
              <a:t>тонн. Частично </a:t>
            </a:r>
            <a:r>
              <a:rPr lang="ru-RU" sz="1250" dirty="0">
                <a:latin typeface="Times New Roman" panose="02020603050405020304" pitchFamily="18" charset="0"/>
              </a:rPr>
              <a:t>отсыпано (проблемные участки) и </a:t>
            </a:r>
            <a:r>
              <a:rPr lang="ru-RU" sz="1250" dirty="0" err="1">
                <a:latin typeface="Times New Roman" panose="02020603050405020304" pitchFamily="18" charset="0"/>
              </a:rPr>
              <a:t>прогрейдированы</a:t>
            </a:r>
            <a:r>
              <a:rPr lang="ru-RU" sz="1250" dirty="0">
                <a:latin typeface="Times New Roman" panose="02020603050405020304" pitchFamily="18" charset="0"/>
              </a:rPr>
              <a:t> гравийные дороги станицы. </a:t>
            </a:r>
          </a:p>
          <a:p>
            <a:pPr lvl="0" algn="just"/>
            <a:r>
              <a:rPr lang="ru-RU" sz="1250" dirty="0" smtClean="0">
                <a:latin typeface="Times New Roman" panose="02020603050405020304" pitchFamily="18" charset="0"/>
              </a:rPr>
              <a:t>        В </a:t>
            </a:r>
            <a:r>
              <a:rPr lang="ru-RU" sz="1250" dirty="0">
                <a:latin typeface="Times New Roman" panose="02020603050405020304" pitchFamily="18" charset="0"/>
              </a:rPr>
              <a:t>отчетном периоде в целях повышения безопасности дорожного движения  были устроены искусственные неровности на ул. </a:t>
            </a:r>
            <a:r>
              <a:rPr lang="ru-RU" sz="1250">
                <a:latin typeface="Times New Roman" panose="02020603050405020304" pitchFamily="18" charset="0"/>
              </a:rPr>
              <a:t>Ленина в районе м-н «Магнит» и около центральной аптеки, с установкой соответствующих дорожных знаков.</a:t>
            </a:r>
            <a:endParaRPr lang="ru-RU" sz="1250" dirty="0">
              <a:latin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11533" y="951804"/>
            <a:ext cx="7560840" cy="5436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rgbClr val="002060"/>
                </a:solidFill>
                <a:latin typeface="Georgia" panose="02040502050405020303" pitchFamily="18" charset="0"/>
                <a:ea typeface="+mj-ea"/>
                <a:cs typeface="+mj-cs"/>
              </a:rPr>
              <a:t>Объем дорожного фонда в </a:t>
            </a:r>
            <a:r>
              <a:rPr lang="ru-RU" sz="1500" b="1" dirty="0" smtClean="0">
                <a:solidFill>
                  <a:srgbClr val="002060"/>
                </a:solidFill>
                <a:latin typeface="Georgia" panose="02040502050405020303" pitchFamily="18" charset="0"/>
                <a:ea typeface="+mj-ea"/>
                <a:cs typeface="+mj-cs"/>
              </a:rPr>
              <a:t>2024 </a:t>
            </a:r>
            <a:r>
              <a:rPr lang="ru-RU" sz="1500" b="1" dirty="0">
                <a:solidFill>
                  <a:srgbClr val="002060"/>
                </a:solidFill>
                <a:latin typeface="Georgia" panose="02040502050405020303" pitchFamily="18" charset="0"/>
                <a:ea typeface="+mj-ea"/>
                <a:cs typeface="+mj-cs"/>
              </a:rPr>
              <a:t>году составил </a:t>
            </a:r>
            <a:r>
              <a:rPr lang="ru-RU" sz="1500" b="1" dirty="0" smtClean="0">
                <a:solidFill>
                  <a:srgbClr val="002060"/>
                </a:solidFill>
                <a:latin typeface="Georgia" panose="02040502050405020303" pitchFamily="18" charset="0"/>
                <a:ea typeface="+mj-ea"/>
                <a:cs typeface="+mj-cs"/>
              </a:rPr>
              <a:t>15 076,2 тыс</a:t>
            </a:r>
            <a:r>
              <a:rPr lang="ru-RU" sz="1500" b="1" dirty="0">
                <a:solidFill>
                  <a:srgbClr val="002060"/>
                </a:solidFill>
                <a:latin typeface="Georgia" panose="02040502050405020303" pitchFamily="18" charset="0"/>
                <a:ea typeface="+mj-ea"/>
                <a:cs typeface="+mj-cs"/>
              </a:rPr>
              <a:t>. рублей,</a:t>
            </a:r>
            <a:br>
              <a:rPr lang="ru-RU" sz="1500" b="1" dirty="0">
                <a:solidFill>
                  <a:srgbClr val="002060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r>
              <a:rPr lang="ru-RU" sz="1500" b="1" dirty="0">
                <a:solidFill>
                  <a:srgbClr val="002060"/>
                </a:solidFill>
                <a:latin typeface="Georgia" panose="02040502050405020303" pitchFamily="18" charset="0"/>
                <a:ea typeface="+mj-ea"/>
                <a:cs typeface="+mj-cs"/>
              </a:rPr>
              <a:t>из них освоено </a:t>
            </a:r>
            <a:r>
              <a:rPr lang="ru-RU" sz="1500" b="1" dirty="0" smtClean="0">
                <a:solidFill>
                  <a:srgbClr val="002060"/>
                </a:solidFill>
                <a:latin typeface="Georgia" panose="02040502050405020303" pitchFamily="18" charset="0"/>
                <a:ea typeface="+mj-ea"/>
                <a:cs typeface="+mj-cs"/>
              </a:rPr>
              <a:t>14 685,5 тыс</a:t>
            </a:r>
            <a:r>
              <a:rPr lang="ru-RU" sz="1500" b="1" dirty="0">
                <a:solidFill>
                  <a:srgbClr val="002060"/>
                </a:solidFill>
                <a:latin typeface="Georgia" panose="02040502050405020303" pitchFamily="18" charset="0"/>
                <a:ea typeface="+mj-ea"/>
                <a:cs typeface="+mj-cs"/>
              </a:rPr>
              <a:t>. рублей.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4" y="5344470"/>
            <a:ext cx="1886007" cy="15415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26" y="5444374"/>
            <a:ext cx="1488693" cy="14021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1008" y="5314897"/>
            <a:ext cx="1499746" cy="15668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700" y="5160508"/>
            <a:ext cx="1518036" cy="17801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389" y="5514464"/>
            <a:ext cx="154242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7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347864" y="1412776"/>
            <a:ext cx="5328592" cy="34771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Укладка </a:t>
            </a:r>
            <a:r>
              <a:rPr lang="ru-RU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тротуарной плитки на сквере по улице Колхозной (возле магазина "Апельсин"). </a:t>
            </a:r>
            <a:endParaRPr lang="ru-RU" sz="135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проект был реализован на средства премии (приобретены бордюры и тротуарная плитка), полученной Новопокровским сельским поселением, благодаря победе в конкурсе «Лучший ТОС», который завоевала Любовь Владимировна Астахова.</a:t>
            </a:r>
          </a:p>
          <a:p>
            <a:pPr algn="just"/>
            <a:endParaRPr lang="ru-RU" sz="13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Дизайн-проект сквера  был разработан, а также приобретена  часть строительных материалов, главой КФХ Виталием Александровичем Пащенко — неравнодушным жителем улицы Колхозной, который оказал весомую помощь в реализации данного проекта.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44257" y="4541702"/>
            <a:ext cx="4159793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43608" y="167651"/>
            <a:ext cx="7992888" cy="9592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Муниципально</a:t>
            </a: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-частное партнерство в поселении.</a:t>
            </a:r>
            <a:endParaRPr lang="ru-RU" sz="3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306" y="4832942"/>
            <a:ext cx="2700971" cy="179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1" y="4889892"/>
            <a:ext cx="2736305" cy="17074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0" y="3168058"/>
            <a:ext cx="2616146" cy="1764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5" y="4889892"/>
            <a:ext cx="2592000" cy="179963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71" y="1310995"/>
            <a:ext cx="2726067" cy="162721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7756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347864" y="1412776"/>
            <a:ext cx="5688632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Укладка </a:t>
            </a:r>
            <a:r>
              <a:rPr lang="ru-RU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тротуарной плитки на участке улицы Почтовой от номера 22 до улицы Суворова. </a:t>
            </a:r>
            <a:endParaRPr lang="ru-RU" sz="135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Администрацией Новопокровского сельского поселения приобретены строительные материалы. </a:t>
            </a:r>
            <a:r>
              <a:rPr lang="ru-RU" sz="13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Финансовую </a:t>
            </a:r>
            <a:r>
              <a:rPr lang="ru-RU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поддержку в оплате за выполненные работы </a:t>
            </a:r>
            <a:r>
              <a:rPr lang="ru-RU" sz="13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подрядчику оказали КФХ Костин Вячеслав Александрович, Новичихин Андрей Владимирович, </a:t>
            </a:r>
            <a:r>
              <a:rPr lang="ru-RU" sz="13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Сыроватко</a:t>
            </a:r>
            <a:r>
              <a:rPr lang="ru-RU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Иванович, </a:t>
            </a:r>
            <a:r>
              <a:rPr lang="ru-RU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Курило </a:t>
            </a:r>
            <a:r>
              <a:rPr lang="ru-RU" sz="13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Леонидович.</a:t>
            </a:r>
            <a:endParaRPr lang="ru-RU" sz="13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44257" y="4541702"/>
            <a:ext cx="4159793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43608" y="167651"/>
            <a:ext cx="7992888" cy="9592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Муниципально</a:t>
            </a: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-частное партнерство в поселении.</a:t>
            </a:r>
            <a:endParaRPr lang="ru-RU" sz="3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60" y="3212976"/>
            <a:ext cx="3108944" cy="20162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3096344" cy="18053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398" y="3861048"/>
            <a:ext cx="2721456" cy="266429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55" y="3861048"/>
            <a:ext cx="2743234" cy="266429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9" y="5237749"/>
            <a:ext cx="3086605" cy="150362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3916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00100" y="142852"/>
            <a:ext cx="7964388" cy="1214446"/>
          </a:xfrm>
          <a:prstGeom prst="rect">
            <a:avLst/>
          </a:prstGeom>
          <a:noFill/>
          <a:ln w="38100">
            <a:noFill/>
          </a:ln>
        </p:spPr>
        <p:txBody>
          <a:bodyPr anchor="ctr" anchorCtr="0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Times New Roman" pitchFamily="18" charset="0"/>
              </a:rPr>
              <a:t>Структура финансового обеспечения</a:t>
            </a:r>
          </a:p>
          <a:p>
            <a:pPr algn="ctr">
              <a:spcBef>
                <a:spcPct val="0"/>
              </a:spcBef>
            </a:pP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Times New Roman" pitchFamily="18" charset="0"/>
              </a:rPr>
              <a:t> муниципальных учреждений в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Times New Roman" pitchFamily="18" charset="0"/>
              </a:rPr>
              <a:t> 2024 году</a:t>
            </a:r>
            <a:endParaRPr lang="ru-RU" sz="2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701962094"/>
              </p:ext>
            </p:extLst>
          </p:nvPr>
        </p:nvGraphicFramePr>
        <p:xfrm>
          <a:off x="179512" y="1357298"/>
          <a:ext cx="8964488" cy="5089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9882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61" name="Text Box 6"/>
          <p:cNvSpPr txBox="1">
            <a:spLocks noChangeArrowheads="1"/>
          </p:cNvSpPr>
          <p:nvPr/>
        </p:nvSpPr>
        <p:spPr bwMode="auto">
          <a:xfrm>
            <a:off x="-1000164" y="5786455"/>
            <a:ext cx="2800350" cy="189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itchFamily="18" charset="0"/>
              <a:ea typeface="Microsoft YaHei" pitchFamily="34" charset="-122"/>
              <a:cs typeface="+mn-cs"/>
            </a:endParaRPr>
          </a:p>
        </p:txBody>
      </p:sp>
      <p:sp>
        <p:nvSpPr>
          <p:cNvPr id="28" name="Багетная рамка 27"/>
          <p:cNvSpPr/>
          <p:nvPr/>
        </p:nvSpPr>
        <p:spPr bwMode="auto">
          <a:xfrm>
            <a:off x="755576" y="1922158"/>
            <a:ext cx="2732664" cy="1048222"/>
          </a:xfrm>
          <a:prstGeom prst="bevel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Краевой бюджет</a:t>
            </a:r>
          </a:p>
        </p:txBody>
      </p:sp>
      <p:sp>
        <p:nvSpPr>
          <p:cNvPr id="29" name="Багетная рамка 28"/>
          <p:cNvSpPr/>
          <p:nvPr/>
        </p:nvSpPr>
        <p:spPr bwMode="auto">
          <a:xfrm>
            <a:off x="755576" y="5041958"/>
            <a:ext cx="7943527" cy="1360568"/>
          </a:xfrm>
          <a:prstGeom prst="bevel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Бюджет Новопокровского сельского поселения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eorgia" pitchFamily="18" charset="0"/>
              <a:ea typeface="Microsoft YaHei" pitchFamily="34" charset="-122"/>
              <a:cs typeface="+mn-cs"/>
            </a:endParaRPr>
          </a:p>
        </p:txBody>
      </p:sp>
      <p:sp>
        <p:nvSpPr>
          <p:cNvPr id="30" name="Багетная рамка 29"/>
          <p:cNvSpPr/>
          <p:nvPr/>
        </p:nvSpPr>
        <p:spPr bwMode="auto">
          <a:xfrm>
            <a:off x="3923928" y="1923622"/>
            <a:ext cx="4775175" cy="1073329"/>
          </a:xfrm>
          <a:prstGeom prst="bevel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Бюджет МО Новопокровский район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097035" y="892713"/>
            <a:ext cx="76020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Microsoft YaHei" pitchFamily="34" charset="-122"/>
                <a:cs typeface="Times New Roman" pitchFamily="18" charset="0"/>
              </a:rPr>
              <a:t>Межбюджетные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Microsoft YaHei" pitchFamily="34" charset="-122"/>
                <a:cs typeface="Times New Roman" pitchFamily="18" charset="0"/>
              </a:rPr>
              <a:t>трансферты (МБТ), передаваемые бюджету сельского поселения в соответствии с заключенными соглашениями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214083" y="172263"/>
            <a:ext cx="7242028" cy="642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Межбюджетные отношения</a:t>
            </a:r>
          </a:p>
        </p:txBody>
      </p:sp>
      <p:sp>
        <p:nvSpPr>
          <p:cNvPr id="7" name="Выноска: стрелка вверх 6">
            <a:extLst>
              <a:ext uri="{FF2B5EF4-FFF2-40B4-BE49-F238E27FC236}">
                <a16:creationId xmlns:a16="http://schemas.microsoft.com/office/drawing/2014/main" id="{8C43B3EF-EF85-4996-90CB-284DD777850E}"/>
              </a:ext>
            </a:extLst>
          </p:cNvPr>
          <p:cNvSpPr/>
          <p:nvPr/>
        </p:nvSpPr>
        <p:spPr>
          <a:xfrm>
            <a:off x="6461916" y="3125607"/>
            <a:ext cx="2218132" cy="1912318"/>
          </a:xfrm>
          <a:prstGeom prst="upArrowCallou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Передаваемые полномочия в район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20 964,8 тыс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. рублей</a:t>
            </a:r>
          </a:p>
        </p:txBody>
      </p:sp>
      <p:sp>
        <p:nvSpPr>
          <p:cNvPr id="8" name="Выноска: стрелка вниз 7">
            <a:extLst>
              <a:ext uri="{FF2B5EF4-FFF2-40B4-BE49-F238E27FC236}">
                <a16:creationId xmlns:a16="http://schemas.microsoft.com/office/drawing/2014/main" id="{E64A0182-06C1-4463-BE48-C42C699D2169}"/>
              </a:ext>
            </a:extLst>
          </p:cNvPr>
          <p:cNvSpPr/>
          <p:nvPr/>
        </p:nvSpPr>
        <p:spPr>
          <a:xfrm>
            <a:off x="755576" y="2996952"/>
            <a:ext cx="2732664" cy="1938891"/>
          </a:xfrm>
          <a:prstGeom prst="downArrowCallou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116690,1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 тыс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. рублей  в т.ч.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Дотации –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31 945,9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тыс. руб.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Субсидии –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22 535,5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тыс. руб.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Субвенции </a:t>
            </a:r>
            <a:r>
              <a:rPr lang="ru-RU" sz="1400" dirty="0">
                <a:solidFill>
                  <a:prstClr val="black">
                    <a:lumMod val="95000"/>
                    <a:lumOff val="5000"/>
                  </a:prstClr>
                </a:solidFill>
                <a:latin typeface="Georgia" panose="02040502050405020303" pitchFamily="18" charset="0"/>
                <a:cs typeface="Arial" charset="0"/>
              </a:rPr>
              <a:t>-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7,6 тыс. руб.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Прочие МБТ –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62 201,1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тыс. руб.</a:t>
            </a:r>
          </a:p>
        </p:txBody>
      </p:sp>
      <p:sp>
        <p:nvSpPr>
          <p:cNvPr id="9" name="Выноска: стрелка вниз 8">
            <a:extLst>
              <a:ext uri="{FF2B5EF4-FFF2-40B4-BE49-F238E27FC236}">
                <a16:creationId xmlns:a16="http://schemas.microsoft.com/office/drawing/2014/main" id="{C44AD6C9-F2FE-42CB-84EC-1275C60B67A9}"/>
              </a:ext>
            </a:extLst>
          </p:cNvPr>
          <p:cNvSpPr/>
          <p:nvPr/>
        </p:nvSpPr>
        <p:spPr>
          <a:xfrm>
            <a:off x="3923928" y="3010237"/>
            <a:ext cx="2376264" cy="1912319"/>
          </a:xfrm>
          <a:prstGeom prst="downArrowCallout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Передаваемые полномочия из района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14 406,9 тыс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40158662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20" y="908052"/>
            <a:ext cx="214314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516690" y="836613"/>
            <a:ext cx="24479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ru-RU" b="1" dirty="0">
              <a:solidFill>
                <a:srgbClr val="FFCC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214290"/>
            <a:ext cx="731232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600" b="1" dirty="0">
                <a:ln w="10541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Муниципальный долг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600" b="1" dirty="0">
                <a:ln w="10541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Новопокровского сельского поселения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85786" y="1785928"/>
            <a:ext cx="78581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spcBef>
                <a:spcPct val="0"/>
              </a:spcBef>
            </a:pPr>
            <a:r>
              <a:rPr lang="ru-RU" sz="1400" dirty="0" smtClean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 году был заключен договор между Министерством финансов Краснодарского края и администрацией Новопокровского сельского поселения о предоставлении бюджетного кредита бюджету администрации в размере 5000,0 тыс. рублей под 0,1 % годовых с целью погашения долговых обязательств в виде обязательств по кредиту, полученному от кредитной организации.</a:t>
            </a:r>
          </a:p>
          <a:p>
            <a:pPr indent="360000" algn="just">
              <a:spcBef>
                <a:spcPct val="0"/>
              </a:spcBef>
            </a:pPr>
            <a:r>
              <a:rPr lang="ru-RU" sz="1400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 возврата кредита не позднее 9 августа 2027 года. Имеющийся кредит будет погашен в установленные договором сроки.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5786" y="5214950"/>
            <a:ext cx="7858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8" y="4059355"/>
            <a:ext cx="3621235" cy="22435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50" y="4019727"/>
            <a:ext cx="3493311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1259634" y="188642"/>
            <a:ext cx="7107163" cy="6191969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lIns="45720" tIns="0" rIns="45720" bIns="0"/>
          <a:lstStyle/>
          <a:p>
            <a:pPr algn="ctr">
              <a:lnSpc>
                <a:spcPct val="90000"/>
              </a:lnSpc>
              <a:spcBef>
                <a:spcPts val="600"/>
              </a:spcBef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icrosoft YaHei" pitchFamily="34" charset="-122"/>
                <a:cs typeface="Times New Roman" panose="02020603050405020304" pitchFamily="18" charset="0"/>
              </a:rPr>
              <a:t>Отдел экономики, прогнозирования и доходов администрации Новопокровского сельского поселения Новопокровского района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200" b="1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  <a:ea typeface="Microsoft YaHei" pitchFamily="34" charset="-122"/>
            </a:endParaRPr>
          </a:p>
          <a:p>
            <a:pPr algn="ctr"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Microsoft YaHei" pitchFamily="34" charset="-122"/>
              </a:rPr>
              <a:t>График работы </a:t>
            </a:r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ea typeface="Microsoft YaHei" pitchFamily="34" charset="-122"/>
              </a:rPr>
              <a:t>с 8-00 до 17-00,</a:t>
            </a:r>
          </a:p>
          <a:p>
            <a:pPr algn="ctr"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Microsoft YaHei" pitchFamily="34" charset="-122"/>
              </a:rPr>
              <a:t> перерыв </a:t>
            </a:r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ea typeface="Microsoft YaHei" pitchFamily="34" charset="-122"/>
              </a:rPr>
              <a:t>с 12-00 до 13-00.</a:t>
            </a:r>
          </a:p>
          <a:p>
            <a:pPr algn="ctr"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Microsoft YaHei" pitchFamily="34" charset="-122"/>
              </a:rPr>
              <a:t>Адрес </a:t>
            </a:r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ea typeface="Microsoft YaHei" pitchFamily="34" charset="-122"/>
              </a:rPr>
              <a:t>: Новопокровский район, ст.Новопокровская,</a:t>
            </a:r>
          </a:p>
          <a:p>
            <a:pPr algn="ctr"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ea typeface="Microsoft YaHei" pitchFamily="34" charset="-122"/>
              </a:rPr>
              <a:t> ул. Ленина, 110.</a:t>
            </a:r>
          </a:p>
          <a:p>
            <a:pPr algn="ctr"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Microsoft YaHei" pitchFamily="34" charset="-122"/>
              </a:rPr>
              <a:t>Телефоны: </a:t>
            </a:r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ea typeface="Microsoft YaHei" pitchFamily="34" charset="-122"/>
              </a:rPr>
              <a:t>(8 86149) 7-33-82 </a:t>
            </a:r>
          </a:p>
          <a:p>
            <a:pPr algn="ctr"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ea typeface="Microsoft YaHei" pitchFamily="34" charset="-122"/>
              </a:rPr>
              <a:t>	                         (8 86149) 7-40-69</a:t>
            </a:r>
          </a:p>
          <a:p>
            <a:pPr algn="ctr"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Microsoft YaHei" pitchFamily="34" charset="-122"/>
              </a:rPr>
              <a:t>Адрес электронной почты: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ea typeface="Microsoft YaHei" pitchFamily="34" charset="-122"/>
              </a:rPr>
              <a:t>novpos@mail.ru </a:t>
            </a:r>
          </a:p>
          <a:p>
            <a:pPr algn="ctr"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YaHei" pitchFamily="34" charset="-122"/>
            </a:endParaRPr>
          </a:p>
          <a:p>
            <a:pPr algn="ctr">
              <a:lnSpc>
                <a:spcPct val="90000"/>
              </a:lnSpc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icrosoft YaHei" pitchFamily="34" charset="-122"/>
              </a:rPr>
              <a:t>Информационный ресурс «Бюджет для граждан» размещен на официальном сайте администрации Новопокровского сельского поселения</a:t>
            </a:r>
          </a:p>
          <a:p>
            <a:pPr algn="ctr">
              <a:lnSpc>
                <a:spcPct val="90000"/>
              </a:lnSpc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ea typeface="Microsoft YaHei" pitchFamily="34" charset="-122"/>
              </a:rPr>
              <a:t>novopokrovskaya.org</a:t>
            </a:r>
            <a:endParaRPr lang="ru-RU" sz="2200" b="1" dirty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ea typeface="Microsoft YaHei" pitchFamily="34" charset="-122"/>
            </a:endParaRP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6446838" y="6524625"/>
            <a:ext cx="26971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4"/>
          <p:cNvSpPr>
            <a:spLocks noChangeArrowheads="1"/>
          </p:cNvSpPr>
          <p:nvPr/>
        </p:nvSpPr>
        <p:spPr bwMode="auto">
          <a:xfrm>
            <a:off x="1835734" y="1196976"/>
            <a:ext cx="6264695" cy="5931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Georgia" panose="02040502050405020303" pitchFamily="18" charset="0"/>
              </a:rPr>
              <a:t>Составление отчета об исполнении бюджета</a:t>
            </a: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Georgia" panose="02040502050405020303" pitchFamily="18" charset="0"/>
              </a:rPr>
              <a:t>за прошедший финансовый год</a:t>
            </a:r>
          </a:p>
          <a:p>
            <a:pPr algn="ctr" eaLnBrk="0" hangingPunct="0"/>
            <a:endParaRPr lang="ru-RU" sz="1400" dirty="0">
              <a:latin typeface="Georgia" panose="02040502050405020303" pitchFamily="18" charset="0"/>
            </a:endParaRPr>
          </a:p>
        </p:txBody>
      </p:sp>
      <p:sp>
        <p:nvSpPr>
          <p:cNvPr id="15365" name="Rectangle 25"/>
          <p:cNvSpPr>
            <a:spLocks noChangeArrowheads="1"/>
          </p:cNvSpPr>
          <p:nvPr/>
        </p:nvSpPr>
        <p:spPr bwMode="auto">
          <a:xfrm>
            <a:off x="1835734" y="4223518"/>
            <a:ext cx="6264695" cy="72094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Georgia" panose="02040502050405020303" pitchFamily="18" charset="0"/>
              </a:rPr>
              <a:t>Представление отчета об исполнении бюджета и сопутствующих</a:t>
            </a: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Georgia" panose="02040502050405020303" pitchFamily="18" charset="0"/>
              </a:rPr>
              <a:t> материалов в Совет Новопокровского сельского поселения</a:t>
            </a:r>
          </a:p>
          <a:p>
            <a:pPr algn="ctr" eaLnBrk="0" hangingPunct="0"/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15368" name="Rectangle 30"/>
          <p:cNvSpPr>
            <a:spLocks noChangeArrowheads="1"/>
          </p:cNvSpPr>
          <p:nvPr/>
        </p:nvSpPr>
        <p:spPr bwMode="auto">
          <a:xfrm>
            <a:off x="1835734" y="2562343"/>
            <a:ext cx="6264695" cy="7980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 sz="1400" b="1" dirty="0">
              <a:solidFill>
                <a:srgbClr val="000000"/>
              </a:solidFill>
            </a:endParaRPr>
          </a:p>
          <a:p>
            <a:pPr algn="ctr" eaLnBrk="0" hangingPunct="0"/>
            <a:r>
              <a:rPr lang="ru-RU" sz="1400" b="1" dirty="0">
                <a:solidFill>
                  <a:srgbClr val="000000"/>
                </a:solidFill>
                <a:latin typeface="Georgia" panose="02040502050405020303" pitchFamily="18" charset="0"/>
              </a:rPr>
              <a:t>Представление отчета об исполнении бюджета в контрольный</a:t>
            </a:r>
          </a:p>
          <a:p>
            <a:pPr algn="ctr" eaLnBrk="0" hangingPunct="0"/>
            <a:r>
              <a:rPr lang="ru-RU" sz="1400" b="1" dirty="0">
                <a:solidFill>
                  <a:srgbClr val="000000"/>
                </a:solidFill>
                <a:latin typeface="Georgia" panose="02040502050405020303" pitchFamily="18" charset="0"/>
              </a:rPr>
              <a:t> орган для осуществления внешней проверки</a:t>
            </a:r>
          </a:p>
          <a:p>
            <a:pPr algn="ctr" eaLnBrk="0" hangingPunct="0"/>
            <a:r>
              <a:rPr lang="ru-RU" b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15369" name="Rectangle 31"/>
          <p:cNvSpPr>
            <a:spLocks noChangeArrowheads="1"/>
          </p:cNvSpPr>
          <p:nvPr/>
        </p:nvSpPr>
        <p:spPr bwMode="auto">
          <a:xfrm>
            <a:off x="1834318" y="5792520"/>
            <a:ext cx="6266111" cy="7655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400" b="1" dirty="0">
                <a:solidFill>
                  <a:srgbClr val="000000"/>
                </a:solidFill>
                <a:latin typeface="Georgia" panose="02040502050405020303" pitchFamily="18" charset="0"/>
              </a:rPr>
              <a:t>Отчет об исполнении бюджета </a:t>
            </a:r>
          </a:p>
          <a:p>
            <a:pPr algn="ctr" eaLnBrk="0" hangingPunct="0"/>
            <a:r>
              <a:rPr lang="ru-RU" sz="1400" b="1" dirty="0">
                <a:solidFill>
                  <a:srgbClr val="000000"/>
                </a:solidFill>
                <a:latin typeface="Georgia" panose="02040502050405020303" pitchFamily="18" charset="0"/>
              </a:rPr>
              <a:t>утверждается решением Совета </a:t>
            </a:r>
          </a:p>
          <a:p>
            <a:pPr algn="ctr" eaLnBrk="0" hangingPunct="0"/>
            <a:r>
              <a:rPr lang="ru-RU" sz="1400" b="1" dirty="0">
                <a:solidFill>
                  <a:srgbClr val="000000"/>
                </a:solidFill>
                <a:latin typeface="Georgia" panose="02040502050405020303" pitchFamily="18" charset="0"/>
              </a:rPr>
              <a:t>Новопокровского сельского поселения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00115" y="245433"/>
            <a:ext cx="7704137" cy="8073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Этапы составления и утверждения отчета об утверждении бюджета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834317" y="1932272"/>
            <a:ext cx="6264695" cy="48793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solidFill>
                  <a:srgbClr val="000000"/>
                </a:solidFill>
                <a:latin typeface="Georgia" panose="02040502050405020303" pitchFamily="18" charset="0"/>
              </a:rPr>
              <a:t>До 1 апреля текущего финансового года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35734" y="3542445"/>
            <a:ext cx="6264695" cy="4989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200" b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lvl="0" algn="ctr"/>
            <a:r>
              <a:rPr lang="ru-RU" sz="1400" b="1" dirty="0">
                <a:solidFill>
                  <a:srgbClr val="000000"/>
                </a:solidFill>
                <a:latin typeface="Georgia" panose="02040502050405020303" pitchFamily="18" charset="0"/>
              </a:rPr>
              <a:t>До 1 мая текущего финансового года</a:t>
            </a:r>
          </a:p>
          <a:p>
            <a:pPr lvl="0" algn="ctr" eaLnBrk="0" hangingPunct="0"/>
            <a:endParaRPr lang="ru-RU" sz="14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34315" y="5126558"/>
            <a:ext cx="6266112" cy="48386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hangingPunct="0"/>
            <a:r>
              <a:rPr lang="ru-RU" sz="1400" b="1" dirty="0">
                <a:solidFill>
                  <a:srgbClr val="000000"/>
                </a:solidFill>
                <a:latin typeface="Georgia" panose="02040502050405020303" pitchFamily="18" charset="0"/>
              </a:rPr>
              <a:t>Рассмотрение</a:t>
            </a:r>
            <a:r>
              <a:rPr lang="ru-RU" sz="1400" b="1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latin typeface="Georgia" panose="02040502050405020303" pitchFamily="18" charset="0"/>
              </a:rPr>
              <a:t>и утверждение отчета об исполнении бюджета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8" name="Text Box 3"/>
          <p:cNvSpPr txBox="1">
            <a:spLocks noChangeArrowheads="1"/>
          </p:cNvSpPr>
          <p:nvPr/>
        </p:nvSpPr>
        <p:spPr bwMode="auto">
          <a:xfrm>
            <a:off x="1053291" y="1117588"/>
            <a:ext cx="7780338" cy="5969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Изменение основных характеристик бюджета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Новопокровского сельского поселения в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2024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году</a:t>
            </a: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1116015" y="1714488"/>
            <a:ext cx="7413625" cy="206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течение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года в решение о бюджете было внесено 7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поправок, обусловленных следующими причинами:</a:t>
            </a:r>
          </a:p>
          <a:p>
            <a:pPr>
              <a:buFont typeface="Wingdings" pitchFamily="2" charset="2"/>
              <a:buChar char="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направление на расходы остатка средств на счете бюджета на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01.01.2024;</a:t>
            </a:r>
            <a:endParaRPr lang="ru-RU" sz="16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корректировка бюджета на суммы безвозмездных поступлений, полученных из краевого  бюджета в течение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года;</a:t>
            </a:r>
          </a:p>
          <a:p>
            <a:pPr>
              <a:buFont typeface="Wingdings" pitchFamily="2" charset="2"/>
              <a:buChar char="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корректировка плановых назначений по налоговым и неналоговым доходам;</a:t>
            </a:r>
          </a:p>
          <a:p>
            <a:pPr>
              <a:buFont typeface="Wingdings" pitchFamily="2" charset="2"/>
              <a:buChar char="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внесение изменений в муниципальные программы по предложениям разработчиков  программ.</a:t>
            </a:r>
          </a:p>
        </p:txBody>
      </p:sp>
      <p:sp>
        <p:nvSpPr>
          <p:cNvPr id="16392" name="Text Box 53"/>
          <p:cNvSpPr txBox="1">
            <a:spLocks noChangeArrowheads="1"/>
          </p:cNvSpPr>
          <p:nvPr/>
        </p:nvSpPr>
        <p:spPr bwMode="auto">
          <a:xfrm>
            <a:off x="1033449" y="203975"/>
            <a:ext cx="7820025" cy="806451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Решением Совета Новопокровского сельского поселения от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29.11.2023 № 256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утвержден бюджет Новопокровского сельского поселения Новопокровского района на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2024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год   </a:t>
            </a:r>
          </a:p>
        </p:txBody>
      </p:sp>
      <p:sp>
        <p:nvSpPr>
          <p:cNvPr id="16390" name="Rectangle 56"/>
          <p:cNvSpPr>
            <a:spLocks noChangeArrowheads="1"/>
          </p:cNvSpPr>
          <p:nvPr/>
        </p:nvSpPr>
        <p:spPr bwMode="auto">
          <a:xfrm>
            <a:off x="1344655" y="3778774"/>
            <a:ext cx="6956343" cy="7207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Основные параметры бюджета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Новопокровского сельского поселения за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 (тыс.руб.)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9876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819999"/>
              </p:ext>
            </p:extLst>
          </p:nvPr>
        </p:nvGraphicFramePr>
        <p:xfrm>
          <a:off x="1344657" y="4664603"/>
          <a:ext cx="6956341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154">
                  <a:extLst>
                    <a:ext uri="{9D8B030D-6E8A-4147-A177-3AD203B41FA5}">
                      <a16:colId xmlns:a16="http://schemas.microsoft.com/office/drawing/2014/main" val="170743913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12048288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196414048"/>
                    </a:ext>
                  </a:extLst>
                </a:gridCol>
                <a:gridCol w="1452096">
                  <a:extLst>
                    <a:ext uri="{9D8B030D-6E8A-4147-A177-3AD203B41FA5}">
                      <a16:colId xmlns:a16="http://schemas.microsoft.com/office/drawing/2014/main" val="8829615"/>
                    </a:ext>
                  </a:extLst>
                </a:gridCol>
                <a:gridCol w="1052763">
                  <a:extLst>
                    <a:ext uri="{9D8B030D-6E8A-4147-A177-3AD203B41FA5}">
                      <a16:colId xmlns:a16="http://schemas.microsoft.com/office/drawing/2014/main" val="1774800770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 (тыс. руб.)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87509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</a:t>
                      </a:r>
                      <a:r>
                        <a:rPr lang="ru-RU" sz="11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учетом внесенных изменений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402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174 679,7 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263 558,3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269 505,7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432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185 605,2 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279 035,4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274 586,6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898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Дефицит(-)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 (+)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- 10 925,5 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- 15 477,1 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-5 080,9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03057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5"/>
          <p:cNvSpPr>
            <a:spLocks noChangeArrowheads="1"/>
          </p:cNvSpPr>
          <p:nvPr/>
        </p:nvSpPr>
        <p:spPr bwMode="auto">
          <a:xfrm>
            <a:off x="0" y="215423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 altLang="ru-RU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Rectangle 37"/>
          <p:cNvSpPr txBox="1">
            <a:spLocks noChangeArrowheads="1"/>
          </p:cNvSpPr>
          <p:nvPr/>
        </p:nvSpPr>
        <p:spPr>
          <a:xfrm>
            <a:off x="1166785" y="215198"/>
            <a:ext cx="7858180" cy="86484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Структура доходов бюджета Новопокровского сельского поселения</a:t>
            </a:r>
          </a:p>
        </p:txBody>
      </p: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5003800" y="32797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Стрелка вниз 28"/>
          <p:cNvSpPr/>
          <p:nvPr/>
        </p:nvSpPr>
        <p:spPr>
          <a:xfrm rot="10800000">
            <a:off x="1378361" y="2851147"/>
            <a:ext cx="841822" cy="857256"/>
          </a:xfrm>
          <a:prstGeom prst="downArrow">
            <a:avLst>
              <a:gd name="adj1" fmla="val 50000"/>
              <a:gd name="adj2" fmla="val 52586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Стрелка вниз 30"/>
          <p:cNvSpPr/>
          <p:nvPr/>
        </p:nvSpPr>
        <p:spPr>
          <a:xfrm rot="10800000">
            <a:off x="6855229" y="2851148"/>
            <a:ext cx="792088" cy="857256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Стрелка вниз 31"/>
          <p:cNvSpPr/>
          <p:nvPr/>
        </p:nvSpPr>
        <p:spPr>
          <a:xfrm rot="10800000">
            <a:off x="4143372" y="2851145"/>
            <a:ext cx="788668" cy="857258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36769" y="1486352"/>
            <a:ext cx="7459762" cy="115212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ДОХОДЫ БЮДЖЕТА ПОСЕЛЕНИЯ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269 505,7 тыс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. руб.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48886" y="4077072"/>
            <a:ext cx="2585565" cy="263807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4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НАЛОГОВЫЕ ДОХОДЫ</a:t>
            </a:r>
          </a:p>
          <a:p>
            <a:pPr lvl="0" algn="ctr"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129 571,4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руб.</a:t>
            </a:r>
          </a:p>
          <a:p>
            <a:pPr lvl="0" algn="ctr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поступления от уплаты налогов, установленных Налоговым кодексом</a:t>
            </a:r>
          </a:p>
          <a:p>
            <a:pPr lvl="0" algn="ctr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Российской Федерации, </a:t>
            </a:r>
          </a:p>
          <a:p>
            <a:pPr lvl="0" algn="ctr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например:</a:t>
            </a:r>
          </a:p>
          <a:p>
            <a:pPr lvl="0" algn="ctr">
              <a:buFontTx/>
              <a:buChar char="-"/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налог на доходы физических лиц;    </a:t>
            </a:r>
          </a:p>
          <a:p>
            <a:pPr lvl="0" algn="ctr">
              <a:buFontTx/>
              <a:buChar char="-"/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земельный налог;</a:t>
            </a:r>
          </a:p>
          <a:p>
            <a:pPr lvl="0" algn="ctr">
              <a:buFontTx/>
              <a:buChar char="-"/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налог на имущество;</a:t>
            </a:r>
          </a:p>
          <a:p>
            <a:pPr lvl="0" algn="ctr">
              <a:buFontTx/>
              <a:buChar char="-"/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другие.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47866" y="4077072"/>
            <a:ext cx="2632641" cy="25922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4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  <a:p>
            <a:pPr lvl="0" algn="ctr"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8 732,1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руб.</a:t>
            </a:r>
          </a:p>
          <a:p>
            <a:pPr lvl="0" algn="ctr">
              <a:buFontTx/>
              <a:buChar char="-"/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доходы от использования муниципального  имущества;</a:t>
            </a:r>
          </a:p>
          <a:p>
            <a:pPr lvl="0" algn="ctr">
              <a:buFontTx/>
              <a:buChar char="-"/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доходы от продажи материальных и нематериальных активов.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93922" y="4094294"/>
            <a:ext cx="2508749" cy="263807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4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</a:p>
          <a:p>
            <a:pPr lvl="0" algn="ctr"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131 202,2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руб.</a:t>
            </a:r>
          </a:p>
          <a:p>
            <a:pPr lvl="0" algn="ctr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поступления в бюджет на безвозмездной и безвозвратной основе  </a:t>
            </a:r>
          </a:p>
          <a:p>
            <a:pPr lvl="0" algn="ctr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(субвенции и субсидии, иные межбюджетные трансферты).</a:t>
            </a:r>
          </a:p>
        </p:txBody>
      </p:sp>
    </p:spTree>
    <p:extLst>
      <p:ext uri="{BB962C8B-B14F-4D97-AF65-F5344CB8AC3E}">
        <p14:creationId xmlns:p14="http://schemas.microsoft.com/office/powerpoint/2010/main" val="220934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6" name="Text Box 8"/>
          <p:cNvSpPr txBox="1">
            <a:spLocks noChangeArrowheads="1"/>
          </p:cNvSpPr>
          <p:nvPr/>
        </p:nvSpPr>
        <p:spPr bwMode="auto">
          <a:xfrm>
            <a:off x="9308594" y="1366823"/>
            <a:ext cx="4946485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FF0000"/>
              </a:solidFill>
              <a:latin typeface="Georgia" pitchFamily="18" charset="0"/>
              <a:ea typeface="Microsoft YaHei" pitchFamily="34" charset="-122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292080" y="4978441"/>
            <a:ext cx="3456384" cy="142557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Приглашено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155 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налогоплательщика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69927" y="4970465"/>
            <a:ext cx="3758059" cy="142557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Объём погашенной задолженности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667, 5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тыс. руб.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99617" y="2662562"/>
            <a:ext cx="6408712" cy="129329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За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2024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год проведено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23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заседания межведомственной комиссии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2548954" y="4005064"/>
            <a:ext cx="582886" cy="720080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6444208" y="4005064"/>
            <a:ext cx="576064" cy="720080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03500" y="1366825"/>
            <a:ext cx="7302255" cy="982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Результаты деятельности администрации Новопокровского сельского поселения по увеличению доходов местного бюджета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03498" y="214290"/>
            <a:ext cx="7400950" cy="7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Исполнение бюджета по доходам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7712" y="156971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Структура налоговых доходов бюджета Новопокровского сельского поселения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в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2024году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682928677"/>
              </p:ext>
            </p:extLst>
          </p:nvPr>
        </p:nvGraphicFramePr>
        <p:xfrm>
          <a:off x="642910" y="1643050"/>
          <a:ext cx="8060906" cy="4784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5004048" y="1801207"/>
            <a:ext cx="4139952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129 571,4 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93224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77974"/>
            <a:ext cx="7488832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Times New Roman" pitchFamily="18" charset="0"/>
              </a:rPr>
              <a:t>Структура неналоговых доходов бюджета Новопокровского  сельского поселения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Times New Roman" pitchFamily="18" charset="0"/>
              </a:rPr>
              <a:t>в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Times New Roman" pitchFamily="18" charset="0"/>
              </a:rPr>
              <a:t>2024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Times New Roman" pitchFamily="18" charset="0"/>
              </a:rPr>
              <a:t>году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834878930"/>
              </p:ext>
            </p:extLst>
          </p:nvPr>
        </p:nvGraphicFramePr>
        <p:xfrm>
          <a:off x="731912" y="1355463"/>
          <a:ext cx="8232576" cy="5213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611560" y="1700808"/>
            <a:ext cx="4176464" cy="648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8 732,1 тыс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 руб.</a:t>
            </a:r>
          </a:p>
        </p:txBody>
      </p:sp>
    </p:spTree>
    <p:extLst>
      <p:ext uri="{BB962C8B-B14F-4D97-AF65-F5344CB8AC3E}">
        <p14:creationId xmlns:p14="http://schemas.microsoft.com/office/powerpoint/2010/main" val="135979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971600" y="214290"/>
            <a:ext cx="7992888" cy="14145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charset="0"/>
              </a:rPr>
              <a:t>Безвозмездные поступления в бюджет Новопокровского сельского поселения  Новопокровского района  в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charset="0"/>
              </a:rPr>
              <a:t>2024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charset="0"/>
              </a:rPr>
              <a:t>году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11560" y="1772816"/>
            <a:ext cx="3672408" cy="162018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Дотации бюджетам сельских поселений на выравнивание бюджетной обеспеченности из бюджета субъекта Российской Федерации–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11 748,0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тыс. руб.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11560" y="3645024"/>
            <a:ext cx="3672408" cy="14401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Субвенции бюджетам сельских поселений на выполнение передаваемых полномочий субъектов Российской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Федерации -  </a:t>
            </a:r>
            <a:r>
              <a:rPr lang="ru-RU" sz="1600" b="1" dirty="0">
                <a:solidFill>
                  <a:schemeClr val="tx1"/>
                </a:solidFill>
                <a:latin typeface="Georgia" panose="02040502050405020303" pitchFamily="18" charset="0"/>
              </a:rPr>
              <a:t>7,6 </a:t>
            </a: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тыс. руб.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32040" y="4364977"/>
            <a:ext cx="3806634" cy="113412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Субсидии бюджетам бюджетной системы Российской Федерации (межбюджетные субсидии)– </a:t>
            </a:r>
          </a:p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22 535,5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тыс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. руб.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6912" y="5373216"/>
            <a:ext cx="3637056" cy="129614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Прочие безвозмездные поступления в бюджеты сельских поселений –  </a:t>
            </a:r>
          </a:p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105,2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тыс. руб.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53100" y="2132856"/>
            <a:ext cx="3885574" cy="194421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Межбюджетные трансферты, передаваемые бюджетам сельских поселений из бюджетов муниципальных районов на осуществление части полномочий по решению вопросов местного значения в соответствии с заключенными соглашениями –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14 406,9 </a:t>
            </a:r>
            <a:r>
              <a:rPr lang="ru-RU" sz="1400" dirty="0" smtClean="0">
                <a:solidFill>
                  <a:schemeClr val="tx1"/>
                </a:solidFill>
                <a:latin typeface="Georgia" panose="02040502050405020303" pitchFamily="18" charset="0"/>
              </a:rPr>
              <a:t>тыс</a:t>
            </a:r>
            <a: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</a:rPr>
              <a:t>. руб.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55976" y="1392469"/>
            <a:ext cx="4248472" cy="6660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111  004,3 тыс. руб.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54697" y="5787008"/>
            <a:ext cx="3883977" cy="88235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Прочие межбюджетные  трансферты, передаваемые бюджетам –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62 201,1 тыс. руб.</a:t>
            </a:r>
            <a:endParaRPr lang="ru-RU" sz="16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18291</TotalTime>
  <Words>2328</Words>
  <Application>Microsoft Office PowerPoint</Application>
  <PresentationFormat>Экран (4:3)</PresentationFormat>
  <Paragraphs>355</Paragraphs>
  <Slides>26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7" baseType="lpstr">
      <vt:lpstr>Arial Unicode MS</vt:lpstr>
      <vt:lpstr>Microsoft YaHei</vt:lpstr>
      <vt:lpstr>Arial</vt:lpstr>
      <vt:lpstr>Bookman Old Style</vt:lpstr>
      <vt:lpstr>Calibri</vt:lpstr>
      <vt:lpstr>Century Gothic</vt:lpstr>
      <vt:lpstr>Georgia</vt:lpstr>
      <vt:lpstr>Times New Roman</vt:lpstr>
      <vt:lpstr>Wingdings</vt:lpstr>
      <vt:lpstr>Wingdings 3</vt:lpstr>
      <vt:lpstr>Легкий дым</vt:lpstr>
      <vt:lpstr>Бюджет для граждан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mk</dc:creator>
  <cp:lastModifiedBy>mk</cp:lastModifiedBy>
  <cp:revision>1085</cp:revision>
  <cp:lastPrinted>2024-02-26T07:32:47Z</cp:lastPrinted>
  <dcterms:created xsi:type="dcterms:W3CDTF">2017-11-30T07:35:28Z</dcterms:created>
  <dcterms:modified xsi:type="dcterms:W3CDTF">2025-04-22T12:58:57Z</dcterms:modified>
</cp:coreProperties>
</file>