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464" r:id="rId1"/>
    <p:sldMasterId id="2147484720" r:id="rId2"/>
  </p:sldMasterIdLst>
  <p:notesMasterIdLst>
    <p:notesMasterId r:id="rId24"/>
  </p:notesMasterIdLst>
  <p:handoutMasterIdLst>
    <p:handoutMasterId r:id="rId25"/>
  </p:handoutMasterIdLst>
  <p:sldIdLst>
    <p:sldId id="294" r:id="rId3"/>
    <p:sldId id="272" r:id="rId4"/>
    <p:sldId id="313" r:id="rId5"/>
    <p:sldId id="284" r:id="rId6"/>
    <p:sldId id="303" r:id="rId7"/>
    <p:sldId id="304" r:id="rId8"/>
    <p:sldId id="305" r:id="rId9"/>
    <p:sldId id="278" r:id="rId10"/>
    <p:sldId id="276" r:id="rId11"/>
    <p:sldId id="282" r:id="rId12"/>
    <p:sldId id="306" r:id="rId13"/>
    <p:sldId id="297" r:id="rId14"/>
    <p:sldId id="314" r:id="rId15"/>
    <p:sldId id="265" r:id="rId16"/>
    <p:sldId id="312" r:id="rId17"/>
    <p:sldId id="296" r:id="rId18"/>
    <p:sldId id="298" r:id="rId19"/>
    <p:sldId id="311" r:id="rId20"/>
    <p:sldId id="285" r:id="rId21"/>
    <p:sldId id="280" r:id="rId22"/>
    <p:sldId id="271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80000"/>
    <a:srgbClr val="EAEAEA"/>
    <a:srgbClr val="FFC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2797" autoAdjust="0"/>
  </p:normalViewPr>
  <p:slideViewPr>
    <p:cSldViewPr>
      <p:cViewPr varScale="1">
        <p:scale>
          <a:sx n="103" d="100"/>
          <a:sy n="103" d="100"/>
        </p:scale>
        <p:origin x="12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55052843935908E-3"/>
          <c:y val="2.6546378823096611E-2"/>
          <c:w val="0.61459573274927526"/>
          <c:h val="0.94159796658919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124 400,70</c:v>
                </c:pt>
              </c:strCache>
            </c:strRef>
          </c:tx>
          <c:explosion val="27"/>
          <c:dPt>
            <c:idx val="0"/>
            <c:bubble3D val="0"/>
            <c:explosion val="18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83D-47D6-93C9-6C509CE66116}"/>
              </c:ext>
            </c:extLst>
          </c:dPt>
          <c:dPt>
            <c:idx val="1"/>
            <c:bubble3D val="0"/>
            <c:explosion val="24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83D-47D6-93C9-6C509CE66116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83D-47D6-93C9-6C509CE6611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883D-47D6-93C9-6C509CE66116}"/>
              </c:ext>
            </c:extLst>
          </c:dPt>
          <c:dLbls>
            <c:dLbl>
              <c:idx val="0"/>
              <c:layout>
                <c:manualLayout>
                  <c:x val="-4.9478309262010994E-2"/>
                  <c:y val="-0.12742261835086371"/>
                </c:manualLayout>
              </c:layout>
              <c:tx>
                <c:rich>
                  <a:bodyPr/>
                  <a:lstStyle/>
                  <a:p>
                    <a:fld id="{FDD41B11-343B-469B-8522-CC9F5065C625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3D-47D6-93C9-6C509CE66116}"/>
                </c:ext>
              </c:extLst>
            </c:dLbl>
            <c:dLbl>
              <c:idx val="1"/>
              <c:layout>
                <c:manualLayout>
                  <c:x val="6.7188301828897826E-3"/>
                  <c:y val="3.45102924700258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7,5%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3D-47D6-93C9-6C509CE66116}"/>
                </c:ext>
              </c:extLst>
            </c:dLbl>
            <c:dLbl>
              <c:idx val="2"/>
              <c:layout>
                <c:manualLayout>
                  <c:x val="6.6171221944530803E-2"/>
                  <c:y val="8.7603050116218786E-2"/>
                </c:manualLayout>
              </c:layout>
              <c:tx>
                <c:rich>
                  <a:bodyPr/>
                  <a:lstStyle/>
                  <a:p>
                    <a:fld id="{3FBA1C64-7432-4EC4-8AE7-AE307E4CF47C}" type="PERCENTAG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3D-47D6-93C9-6C509CE66116}"/>
                </c:ext>
              </c:extLst>
            </c:dLbl>
            <c:dLbl>
              <c:idx val="3"/>
              <c:layout>
                <c:manualLayout>
                  <c:x val="0"/>
                  <c:y val="-8.4948412233909226E-2"/>
                </c:manualLayout>
              </c:layout>
              <c:tx>
                <c:rich>
                  <a:bodyPr/>
                  <a:lstStyle/>
                  <a:p>
                    <a:fld id="{8638379C-130B-48D6-989F-24B247A99B56}" type="PERCENTAG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83D-47D6-93C9-6C509CE66116}"/>
                </c:ext>
              </c:extLst>
            </c:dLbl>
            <c:dLbl>
              <c:idx val="4"/>
              <c:layout>
                <c:manualLayout>
                  <c:x val="-1.1757952820057031E-2"/>
                  <c:y val="-2.1237103058477549E-2"/>
                </c:manualLayout>
              </c:layout>
              <c:tx>
                <c:rich>
                  <a:bodyPr/>
                  <a:lstStyle/>
                  <a:p>
                    <a:fld id="{B3F56682-0159-4B52-9E3A-30CDB79028C4}" type="PERCENTAG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3D-47D6-93C9-6C509CE661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cmpd="sng"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 - 53 699,8 тыс.рублей</c:v>
                </c:pt>
                <c:pt idx="1">
                  <c:v>Акцизы -9 365,0 тыс.рублей</c:v>
                </c:pt>
                <c:pt idx="2">
                  <c:v>ЕСХН - 34 450,0 тыс.рублей</c:v>
                </c:pt>
                <c:pt idx="3">
                  <c:v>Земельный налог - 19 466,2 тыс.рублей</c:v>
                </c:pt>
                <c:pt idx="4">
                  <c:v>Налог на имущество физ лиц - 7 449,7 тыс.рублей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53699.8</c:v>
                </c:pt>
                <c:pt idx="1">
                  <c:v>9365</c:v>
                </c:pt>
                <c:pt idx="2">
                  <c:v>34450</c:v>
                </c:pt>
                <c:pt idx="3">
                  <c:v>19466.2</c:v>
                </c:pt>
                <c:pt idx="4">
                  <c:v>7449.7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3D-47D6-93C9-6C509CE66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494304982591284"/>
          <c:y val="0.26705657096035185"/>
          <c:w val="0.38710115215336832"/>
          <c:h val="0.57207237337168271"/>
        </c:manualLayout>
      </c:layout>
      <c:overlay val="0"/>
      <c:txPr>
        <a:bodyPr/>
        <a:lstStyle/>
        <a:p>
          <a:pPr>
            <a:defRPr sz="14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57150" cmpd="thickThin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57356705596118E-4"/>
          <c:y val="0.17491736140326775"/>
          <c:w val="0.54599505126551384"/>
          <c:h val="0.81748426854713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6221,7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C70-4711-B2F2-EC5575DA1186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C70-4711-B2F2-EC5575DA1186}"/>
              </c:ext>
            </c:extLst>
          </c:dPt>
          <c:dPt>
            <c:idx val="3"/>
            <c:bubble3D val="0"/>
            <c:spPr>
              <a:ln w="6350">
                <a:solidFill>
                  <a:schemeClr val="accent1">
                    <a:shade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C70-4711-B2F2-EC5575DA1186}"/>
              </c:ext>
            </c:extLst>
          </c:dPt>
          <c:dPt>
            <c:idx val="4"/>
            <c:bubble3D val="0"/>
            <c:spPr>
              <a:ln cap="sq">
                <a:solidFill>
                  <a:schemeClr val="accent1">
                    <a:shade val="50000"/>
                    <a:alpha val="17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86D-4735-9A98-A9FC5706487E}"/>
              </c:ext>
            </c:extLst>
          </c:dPt>
          <c:dLbls>
            <c:dLbl>
              <c:idx val="0"/>
              <c:layout>
                <c:manualLayout>
                  <c:x val="-6.1273369019376911E-2"/>
                  <c:y val="-4.51334094610103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23,5%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94280614086135"/>
                      <c:h val="5.25815200541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C70-4711-B2F2-EC5575DA1186}"/>
                </c:ext>
              </c:extLst>
            </c:dLbl>
            <c:dLbl>
              <c:idx val="1"/>
              <c:layout>
                <c:manualLayout>
                  <c:x val="7.1901627934880752E-2"/>
                  <c:y val="5.35505738672192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76,2%</a:t>
                    </a:r>
                    <a:endParaRPr lang="en-US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01797229790837"/>
                      <c:h val="5.74277431005715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70-4711-B2F2-EC5575DA1186}"/>
                </c:ext>
              </c:extLst>
            </c:dLbl>
            <c:dLbl>
              <c:idx val="2"/>
              <c:layout>
                <c:manualLayout>
                  <c:x val="-9.0456013838379243E-2"/>
                  <c:y val="-5.39279687170578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0,3%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70-4711-B2F2-EC5575DA1186}"/>
                </c:ext>
              </c:extLst>
            </c:dLbl>
            <c:dLbl>
              <c:idx val="3"/>
              <c:layout>
                <c:manualLayout>
                  <c:x val="5.3188419835812593E-2"/>
                  <c:y val="-4.4135074236205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1,9%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70-4711-B2F2-EC5575DA118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1,6%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6D-4735-9A98-A9FC57064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58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 - 1 463,7 тыс. рублей</c:v>
                </c:pt>
                <c:pt idx="1">
                  <c:v>Доходы от оказания платных услуг (работ) и компенсации затрат государства  - 4 738,0 тыс. рублей</c:v>
                </c:pt>
                <c:pt idx="2">
                  <c:v>Прочие неналоговые доходы - 20,0 тыс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1463.7</c:v>
                </c:pt>
                <c:pt idx="1">
                  <c:v>4738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70-4711-B2F2-EC5575DA1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978429465559165"/>
          <c:y val="0.18929881448791733"/>
          <c:w val="0.41661885983528352"/>
          <c:h val="0.7913162227161995"/>
        </c:manualLayout>
      </c:layout>
      <c:overlay val="0"/>
      <c:txPr>
        <a:bodyPr/>
        <a:lstStyle/>
        <a:p>
          <a:pPr>
            <a:defRPr sz="16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247896285721877E-3"/>
          <c:y val="0.17491736140326775"/>
          <c:w val="0.54599505126551384"/>
          <c:h val="0.81748426854713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83 649,80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C70-4711-B2F2-EC5575DA1186}"/>
              </c:ext>
            </c:extLst>
          </c:dPt>
          <c:dPt>
            <c:idx val="3"/>
            <c:bubble3D val="0"/>
            <c:spPr>
              <a:ln w="6350">
                <a:solidFill>
                  <a:schemeClr val="accent1">
                    <a:shade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C70-4711-B2F2-EC5575DA1186}"/>
              </c:ext>
            </c:extLst>
          </c:dPt>
          <c:dPt>
            <c:idx val="4"/>
            <c:bubble3D val="0"/>
            <c:spPr>
              <a:ln cap="sq">
                <a:solidFill>
                  <a:schemeClr val="accent1">
                    <a:shade val="50000"/>
                    <a:alpha val="17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86D-4735-9A98-A9FC5706487E}"/>
              </c:ext>
            </c:extLst>
          </c:dPt>
          <c:dLbls>
            <c:dLbl>
              <c:idx val="0"/>
              <c:layout>
                <c:manualLayout>
                  <c:x val="-0.10587702754894088"/>
                  <c:y val="0.129330620211612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74,2%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70-4711-B2F2-EC5575DA1186}"/>
                </c:ext>
              </c:extLst>
            </c:dLbl>
            <c:dLbl>
              <c:idx val="1"/>
              <c:layout>
                <c:manualLayout>
                  <c:x val="-2.0961858232464541E-2"/>
                  <c:y val="-8.214367000735912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14,4%</a:t>
                    </a:r>
                    <a:endParaRPr lang="en-US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70-4711-B2F2-EC5575DA1186}"/>
                </c:ext>
              </c:extLst>
            </c:dLbl>
            <c:dLbl>
              <c:idx val="2"/>
              <c:layout>
                <c:manualLayout>
                  <c:x val="3.6774282144312276E-2"/>
                  <c:y val="-5.87741241685509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7,0%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70-4711-B2F2-EC5575DA1186}"/>
                </c:ext>
              </c:extLst>
            </c:dLbl>
            <c:dLbl>
              <c:idx val="3"/>
              <c:layout>
                <c:manualLayout>
                  <c:x val="5.3188419835812593E-2"/>
                  <c:y val="-4.4135074236205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2,2%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70-4711-B2F2-EC5575DA1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2,2%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6D-4735-9A98-A9FC57064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58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МУ "Перспектива" - 62 076,7 тыс. рублей</c:v>
                </c:pt>
                <c:pt idx="1">
                  <c:v>МУ "Имущество" - 12 012,4 тыс. рублей</c:v>
                </c:pt>
                <c:pt idx="2">
                  <c:v>МУ "МКМЦ "Новопокровский" - 5846,2 тыс. рублей</c:v>
                </c:pt>
                <c:pt idx="3">
                  <c:v>МУК "Новопокровская поселенческая библиотека" - 1852,9 тыс. рублей</c:v>
                </c:pt>
                <c:pt idx="4">
                  <c:v>МУК "Парк культуры и отдыха" - 1861,6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62076.7</c:v>
                </c:pt>
                <c:pt idx="1">
                  <c:v>12012.4</c:v>
                </c:pt>
                <c:pt idx="2">
                  <c:v>5846.2</c:v>
                </c:pt>
                <c:pt idx="3">
                  <c:v>1852.9</c:v>
                </c:pt>
                <c:pt idx="4">
                  <c:v>1861.6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70-4711-B2F2-EC5575DA1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39700539087766"/>
          <c:y val="0.18929881448791733"/>
          <c:w val="0.42100606927807166"/>
          <c:h val="0.7913162227161995"/>
        </c:manualLayout>
      </c:layout>
      <c:overlay val="0"/>
      <c:txPr>
        <a:bodyPr/>
        <a:lstStyle/>
        <a:p>
          <a:pPr>
            <a:defRPr sz="16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70938476608051E-2"/>
          <c:y val="0.19366046067212012"/>
          <c:w val="0.50947892858808719"/>
          <c:h val="0.77784416341474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159433,7</c:v>
                </c:pt>
              </c:strCache>
            </c:strRef>
          </c:tx>
          <c:dPt>
            <c:idx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1-738E-41AC-9CA5-A755292A68F7}"/>
              </c:ext>
            </c:extLst>
          </c:dPt>
          <c:dPt>
            <c:idx val="2"/>
            <c:bubble3D val="0"/>
            <c:explosion val="5"/>
            <c:extLst>
              <c:ext xmlns:c16="http://schemas.microsoft.com/office/drawing/2014/chart" uri="{C3380CC4-5D6E-409C-BE32-E72D297353CC}">
                <c16:uniqueId val="{00000003-738E-41AC-9CA5-A755292A68F7}"/>
              </c:ext>
            </c:extLst>
          </c:dPt>
          <c:dPt>
            <c:idx val="3"/>
            <c:bubble3D val="0"/>
            <c:explosion val="14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738E-41AC-9CA5-A755292A68F7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2-0535-4705-B5A3-03F16442C50C}"/>
              </c:ext>
            </c:extLst>
          </c:dPt>
          <c:dPt>
            <c:idx val="5"/>
            <c:bubble3D val="0"/>
            <c:explosion val="22"/>
            <c:extLst>
              <c:ext xmlns:c16="http://schemas.microsoft.com/office/drawing/2014/chart" uri="{C3380CC4-5D6E-409C-BE32-E72D297353CC}">
                <c16:uniqueId val="{00000003-0535-4705-B5A3-03F16442C50C}"/>
              </c:ext>
            </c:extLst>
          </c:dPt>
          <c:dLbls>
            <c:dLbl>
              <c:idx val="0"/>
              <c:layout>
                <c:manualLayout>
                  <c:x val="2.6487699597307096E-2"/>
                  <c:y val="-1.8426923056326726E-2"/>
                </c:manualLayout>
              </c:layout>
              <c:tx>
                <c:rich>
                  <a:bodyPr/>
                  <a:lstStyle/>
                  <a:p>
                    <a:fld id="{9E636777-C9C4-436A-AD9D-00E524E6B44B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8E-41AC-9CA5-A755292A68F7}"/>
                </c:ext>
              </c:extLst>
            </c:dLbl>
            <c:dLbl>
              <c:idx val="1"/>
              <c:layout>
                <c:manualLayout>
                  <c:x val="5.0798194878492464E-3"/>
                  <c:y val="-4.1490364350045938E-2"/>
                </c:manualLayout>
              </c:layout>
              <c:tx>
                <c:rich>
                  <a:bodyPr/>
                  <a:lstStyle/>
                  <a:p>
                    <a:fld id="{49964F2E-8897-49D0-AC43-9E1D74C1D90A}" type="PERCENTAGE">
                      <a:rPr lang="en-US" sz="16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8E-41AC-9CA5-A755292A68F7}"/>
                </c:ext>
              </c:extLst>
            </c:dLbl>
            <c:dLbl>
              <c:idx val="2"/>
              <c:layout>
                <c:manualLayout>
                  <c:x val="1.9110786222927063E-2"/>
                  <c:y val="-4.9727389634303537E-3"/>
                </c:manualLayout>
              </c:layout>
              <c:tx>
                <c:rich>
                  <a:bodyPr/>
                  <a:lstStyle/>
                  <a:p>
                    <a:fld id="{6BE7AE7F-3019-4E12-80D8-D6715854C020}" type="PERCENTAGE">
                      <a:rPr lang="en-US" sz="16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8E-41AC-9CA5-A755292A68F7}"/>
                </c:ext>
              </c:extLst>
            </c:dLbl>
            <c:dLbl>
              <c:idx val="3"/>
              <c:layout>
                <c:manualLayout>
                  <c:x val="0.11040534389822233"/>
                  <c:y val="4.6034125447433669E-2"/>
                </c:manualLayout>
              </c:layout>
              <c:tx>
                <c:rich>
                  <a:bodyPr/>
                  <a:lstStyle/>
                  <a:p>
                    <a:fld id="{5761C9C4-0486-48D5-A0F8-AE352BD2FF7C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8E-41AC-9CA5-A755292A68F7}"/>
                </c:ext>
              </c:extLst>
            </c:dLbl>
            <c:dLbl>
              <c:idx val="4"/>
              <c:layout>
                <c:manualLayout>
                  <c:x val="-6.2118400997979066E-3"/>
                  <c:y val="-3.3145473030813728E-2"/>
                </c:manualLayout>
              </c:layout>
              <c:tx>
                <c:rich>
                  <a:bodyPr/>
                  <a:lstStyle/>
                  <a:p>
                    <a:fld id="{A4115165-192F-4E23-A7E7-236ED4054E25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535-4705-B5A3-03F16442C50C}"/>
                </c:ext>
              </c:extLst>
            </c:dLbl>
            <c:dLbl>
              <c:idx val="5"/>
              <c:layout>
                <c:manualLayout>
                  <c:x val="1.182098750525243E-2"/>
                  <c:y val="-3.1815890273467172E-2"/>
                </c:manualLayout>
              </c:layout>
              <c:tx>
                <c:rich>
                  <a:bodyPr/>
                  <a:lstStyle/>
                  <a:p>
                    <a:fld id="{EB1A7ABD-A31C-425A-AFE0-EF9940F206C2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35-4705-B5A3-03F16442C50C}"/>
                </c:ext>
              </c:extLst>
            </c:dLbl>
            <c:dLbl>
              <c:idx val="6"/>
              <c:layout>
                <c:manualLayout>
                  <c:x val="-7.0766853534057872E-2"/>
                  <c:y val="-0.15108340339525558"/>
                </c:manualLayout>
              </c:layout>
              <c:tx>
                <c:rich>
                  <a:bodyPr/>
                  <a:lstStyle/>
                  <a:p>
                    <a:fld id="{FDC635F7-E281-4C90-ABE2-7DFC5DAAD102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35-4705-B5A3-03F16442C50C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B83F180-C9AF-4239-9E85-4946997EEAF3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35-4705-B5A3-03F16442C50C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E4B9C0B2-9BC2-4E0A-AEEA-22870682BC01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535-4705-B5A3-03F16442C50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- 33 936,4 тыс.рублей</c:v>
                </c:pt>
                <c:pt idx="1">
                  <c:v>Национальная безопасность и правоохранительная деятельность- 264,4  тыс.рублей</c:v>
                </c:pt>
                <c:pt idx="2">
                  <c:v>Национальная  экономика - 13 230,2 тыс.рублей</c:v>
                </c:pt>
                <c:pt idx="3">
                  <c:v>Жилищно-коммунальное хозяйство - 88 554,1 тыс.рублей</c:v>
                </c:pt>
                <c:pt idx="4">
                  <c:v>Образование - 6 601,5 тыс.рублей</c:v>
                </c:pt>
                <c:pt idx="5">
                  <c:v>Культура, кинематорграфия - 15 879,1 тыс.рублей</c:v>
                </c:pt>
                <c:pt idx="6">
                  <c:v>Социальная политика - 813,0 тыс.рублей</c:v>
                </c:pt>
                <c:pt idx="7">
                  <c:v>Физическая культура и спорт -150,0 тыс.рублей</c:v>
                </c:pt>
                <c:pt idx="8">
                  <c:v>Обслуживание государственного и муниципального долга -  5,0 тыс.рублей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33936.400000000001</c:v>
                </c:pt>
                <c:pt idx="1">
                  <c:v>264.39999999999998</c:v>
                </c:pt>
                <c:pt idx="2">
                  <c:v>13230.2</c:v>
                </c:pt>
                <c:pt idx="3">
                  <c:v>88554.1</c:v>
                </c:pt>
                <c:pt idx="4">
                  <c:v>6601.5</c:v>
                </c:pt>
                <c:pt idx="5">
                  <c:v>15879.1</c:v>
                </c:pt>
                <c:pt idx="6">
                  <c:v>813</c:v>
                </c:pt>
                <c:pt idx="7">
                  <c:v>150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E-41AC-9CA5-A755292A6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61081438375963"/>
          <c:y val="3.9725683667934795E-2"/>
          <c:w val="0.39838915547211473"/>
          <c:h val="0.96027431633206528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E9638-0D72-4540-BFD0-1957B35A2F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F1C6E-1B57-48BF-8616-35192EECD342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15 282,8 </a:t>
          </a:r>
          <a:r>
            <a:rPr lang="ru-RU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2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40DFD-C4A6-4208-A967-057C68281807}" type="parTrans" cxnId="{5BA98A36-6101-415B-A2C2-DC77EE277134}">
      <dgm:prSet/>
      <dgm:spPr/>
      <dgm:t>
        <a:bodyPr/>
        <a:lstStyle/>
        <a:p>
          <a:endParaRPr lang="ru-RU"/>
        </a:p>
      </dgm:t>
    </dgm:pt>
    <dgm:pt modelId="{220C68A5-FA77-4CCE-8B2C-AC98C342640B}" type="sibTrans" cxnId="{5BA98A36-6101-415B-A2C2-DC77EE277134}">
      <dgm:prSet/>
      <dgm:spPr/>
      <dgm:t>
        <a:bodyPr/>
        <a:lstStyle/>
        <a:p>
          <a:endParaRPr lang="ru-RU"/>
        </a:p>
      </dgm:t>
    </dgm:pt>
    <dgm:pt modelId="{A589CD37-80AA-4E2B-8DC3-DA956F8A7903}">
      <dgm:prSet phldrT="[Текст]"/>
      <dgm:spPr>
        <a:solidFill>
          <a:schemeClr val="accent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316,0 тыс. рублей 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AFDD29-82AD-46FE-9D1F-D538AAB0F034}" type="parTrans" cxnId="{127DB66D-DA29-42DB-9A62-3076AF952217}">
      <dgm:prSet/>
      <dgm:spPr>
        <a:solidFill>
          <a:schemeClr val="accent2"/>
        </a:solidFill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FD6EB3A-F816-421C-A51B-228842EADEA7}" type="sibTrans" cxnId="{127DB66D-DA29-42DB-9A62-3076AF952217}">
      <dgm:prSet/>
      <dgm:spPr/>
      <dgm:t>
        <a:bodyPr/>
        <a:lstStyle/>
        <a:p>
          <a:endParaRPr lang="ru-RU"/>
        </a:p>
      </dgm:t>
    </dgm:pt>
    <dgm:pt modelId="{634AE35D-C9E2-4476-87BC-9B5D4E10F475}">
      <dgm:prSet phldrT="[Текст]"/>
      <dgm:spPr>
        <a:solidFill>
          <a:schemeClr val="accent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rtl="0"/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11 966,8 тыс.рублей</a:t>
          </a:r>
        </a:p>
        <a:p>
          <a:pPr rtl="0"/>
          <a:endParaRPr lang="ru-RU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D1B09-8270-4F50-8AD5-5E69AB18CBF6}" type="parTrans" cxnId="{DEC96D03-09DE-4F3B-91F7-70975EEA1204}">
      <dgm:prSet/>
      <dgm:spPr>
        <a:solidFill>
          <a:schemeClr val="accent2"/>
        </a:solidFill>
      </dgm:spPr>
      <dgm:t>
        <a:bodyPr/>
        <a:lstStyle/>
        <a:p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DADCA56-E5B1-4F36-8FDC-93942B0067E5}" type="sibTrans" cxnId="{DEC96D03-09DE-4F3B-91F7-70975EEA1204}">
      <dgm:prSet/>
      <dgm:spPr/>
      <dgm:t>
        <a:bodyPr/>
        <a:lstStyle/>
        <a:p>
          <a:endParaRPr lang="ru-RU"/>
        </a:p>
      </dgm:t>
    </dgm:pt>
    <dgm:pt modelId="{9551333C-A88F-4FF2-B4B2-512069336806}" type="pres">
      <dgm:prSet presAssocID="{3FDE9638-0D72-4540-BFD0-1957B35A2F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ADFA7-BF79-404B-9298-716B2F7FE498}" type="pres">
      <dgm:prSet presAssocID="{C9AF1C6E-1B57-48BF-8616-35192EECD342}" presName="centerShape" presStyleLbl="node0" presStyleIdx="0" presStyleCnt="1" custScaleX="135398" custScaleY="113449" custLinFactNeighborX="2703" custLinFactNeighborY="-11111"/>
      <dgm:spPr/>
      <dgm:t>
        <a:bodyPr/>
        <a:lstStyle/>
        <a:p>
          <a:endParaRPr lang="ru-RU"/>
        </a:p>
      </dgm:t>
    </dgm:pt>
    <dgm:pt modelId="{11BD5D6E-CEFD-4A0B-9EAA-568AEA645378}" type="pres">
      <dgm:prSet presAssocID="{53AFDD29-82AD-46FE-9D1F-D538AAB0F034}" presName="parTrans" presStyleLbl="bgSibTrans2D1" presStyleIdx="0" presStyleCnt="2" custAng="21562102" custScaleX="41863" custLinFactNeighborX="44081" custLinFactNeighborY="-29787" custRadScaleRad="198419" custRadScaleInc="-2147483648"/>
      <dgm:spPr/>
      <dgm:t>
        <a:bodyPr/>
        <a:lstStyle/>
        <a:p>
          <a:endParaRPr lang="ru-RU"/>
        </a:p>
      </dgm:t>
    </dgm:pt>
    <dgm:pt modelId="{3043E045-C707-4A4F-9201-8122F877FA1F}" type="pres">
      <dgm:prSet presAssocID="{A589CD37-80AA-4E2B-8DC3-DA956F8A7903}" presName="node" presStyleLbl="node1" presStyleIdx="0" presStyleCnt="2" custScaleX="110609" custScaleY="79046" custRadScaleRad="115657" custRadScaleInc="-4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5E384-C909-45C7-A0A9-5B8D726E8BDB}" type="pres">
      <dgm:prSet presAssocID="{A85D1B09-8270-4F50-8AD5-5E69AB18CBF6}" presName="parTrans" presStyleLbl="bgSibTrans2D1" presStyleIdx="1" presStyleCnt="2" custAng="10899615" custFlipHor="1" custScaleX="42958" custScaleY="101749" custLinFactY="-16260" custLinFactNeighborX="-42684" custLinFactNeighborY="-100000"/>
      <dgm:spPr/>
      <dgm:t>
        <a:bodyPr/>
        <a:lstStyle/>
        <a:p>
          <a:endParaRPr lang="ru-RU"/>
        </a:p>
      </dgm:t>
    </dgm:pt>
    <dgm:pt modelId="{CF877059-21CC-49C9-BBBF-893E0A3681B7}" type="pres">
      <dgm:prSet presAssocID="{634AE35D-C9E2-4476-87BC-9B5D4E10F475}" presName="node" presStyleLbl="node1" presStyleIdx="1" presStyleCnt="2" custScaleX="99661" custScaleY="115961" custRadScaleRad="117258" custRadScaleInc="2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95E0A-A7D6-43D9-998A-9CEDF31A31DB}" type="presOf" srcId="{A85D1B09-8270-4F50-8AD5-5E69AB18CBF6}" destId="{3B85E384-C909-45C7-A0A9-5B8D726E8BDB}" srcOrd="0" destOrd="0" presId="urn:microsoft.com/office/officeart/2005/8/layout/radial4"/>
    <dgm:cxn modelId="{65DA2768-B65E-46C8-AA6E-1A667DCCDD28}" type="presOf" srcId="{634AE35D-C9E2-4476-87BC-9B5D4E10F475}" destId="{CF877059-21CC-49C9-BBBF-893E0A3681B7}" srcOrd="0" destOrd="0" presId="urn:microsoft.com/office/officeart/2005/8/layout/radial4"/>
    <dgm:cxn modelId="{553445E9-1E94-4DBA-AFE0-1F5D872DF844}" type="presOf" srcId="{C9AF1C6E-1B57-48BF-8616-35192EECD342}" destId="{39FADFA7-BF79-404B-9298-716B2F7FE498}" srcOrd="0" destOrd="0" presId="urn:microsoft.com/office/officeart/2005/8/layout/radial4"/>
    <dgm:cxn modelId="{20BCEECE-1233-4A15-8CB7-52EF5954C1F9}" type="presOf" srcId="{3FDE9638-0D72-4540-BFD0-1957B35A2F03}" destId="{9551333C-A88F-4FF2-B4B2-512069336806}" srcOrd="0" destOrd="0" presId="urn:microsoft.com/office/officeart/2005/8/layout/radial4"/>
    <dgm:cxn modelId="{AE544E6C-1A1A-4945-B12F-5751897F5A9E}" type="presOf" srcId="{A589CD37-80AA-4E2B-8DC3-DA956F8A7903}" destId="{3043E045-C707-4A4F-9201-8122F877FA1F}" srcOrd="0" destOrd="0" presId="urn:microsoft.com/office/officeart/2005/8/layout/radial4"/>
    <dgm:cxn modelId="{127DB66D-DA29-42DB-9A62-3076AF952217}" srcId="{C9AF1C6E-1B57-48BF-8616-35192EECD342}" destId="{A589CD37-80AA-4E2B-8DC3-DA956F8A7903}" srcOrd="0" destOrd="0" parTransId="{53AFDD29-82AD-46FE-9D1F-D538AAB0F034}" sibTransId="{FFD6EB3A-F816-421C-A51B-228842EADEA7}"/>
    <dgm:cxn modelId="{DEC96D03-09DE-4F3B-91F7-70975EEA1204}" srcId="{C9AF1C6E-1B57-48BF-8616-35192EECD342}" destId="{634AE35D-C9E2-4476-87BC-9B5D4E10F475}" srcOrd="1" destOrd="0" parTransId="{A85D1B09-8270-4F50-8AD5-5E69AB18CBF6}" sibTransId="{7DADCA56-E5B1-4F36-8FDC-93942B0067E5}"/>
    <dgm:cxn modelId="{031044C9-756C-4805-A1AF-C2DD4041F750}" type="presOf" srcId="{53AFDD29-82AD-46FE-9D1F-D538AAB0F034}" destId="{11BD5D6E-CEFD-4A0B-9EAA-568AEA645378}" srcOrd="0" destOrd="0" presId="urn:microsoft.com/office/officeart/2005/8/layout/radial4"/>
    <dgm:cxn modelId="{5BA98A36-6101-415B-A2C2-DC77EE277134}" srcId="{3FDE9638-0D72-4540-BFD0-1957B35A2F03}" destId="{C9AF1C6E-1B57-48BF-8616-35192EECD342}" srcOrd="0" destOrd="0" parTransId="{10740DFD-C4A6-4208-A967-057C68281807}" sibTransId="{220C68A5-FA77-4CCE-8B2C-AC98C342640B}"/>
    <dgm:cxn modelId="{62D7D4B3-8E83-4FE1-AA2F-3BA8DEC2206A}" type="presParOf" srcId="{9551333C-A88F-4FF2-B4B2-512069336806}" destId="{39FADFA7-BF79-404B-9298-716B2F7FE498}" srcOrd="0" destOrd="0" presId="urn:microsoft.com/office/officeart/2005/8/layout/radial4"/>
    <dgm:cxn modelId="{4AD41F9D-CA80-4B2F-A359-BAA15C9C1DED}" type="presParOf" srcId="{9551333C-A88F-4FF2-B4B2-512069336806}" destId="{11BD5D6E-CEFD-4A0B-9EAA-568AEA645378}" srcOrd="1" destOrd="0" presId="urn:microsoft.com/office/officeart/2005/8/layout/radial4"/>
    <dgm:cxn modelId="{5DA3DF19-D5D3-438B-B66D-566DF62EEEE3}" type="presParOf" srcId="{9551333C-A88F-4FF2-B4B2-512069336806}" destId="{3043E045-C707-4A4F-9201-8122F877FA1F}" srcOrd="2" destOrd="0" presId="urn:microsoft.com/office/officeart/2005/8/layout/radial4"/>
    <dgm:cxn modelId="{524A3369-D138-4F79-92E4-B2C6BF3DE580}" type="presParOf" srcId="{9551333C-A88F-4FF2-B4B2-512069336806}" destId="{3B85E384-C909-45C7-A0A9-5B8D726E8BDB}" srcOrd="3" destOrd="0" presId="urn:microsoft.com/office/officeart/2005/8/layout/radial4"/>
    <dgm:cxn modelId="{45CDB561-6040-4103-9147-373A9EF54566}" type="presParOf" srcId="{9551333C-A88F-4FF2-B4B2-512069336806}" destId="{CF877059-21CC-49C9-BBBF-893E0A3681B7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ADFA7-BF79-404B-9298-716B2F7FE498}">
      <dsp:nvSpPr>
        <dsp:cNvPr id="0" name=""/>
        <dsp:cNvSpPr/>
      </dsp:nvSpPr>
      <dsp:spPr>
        <a:xfrm>
          <a:off x="3035108" y="574564"/>
          <a:ext cx="2876331" cy="2410057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15 282,8 </a:t>
          </a:r>
          <a:r>
            <a:rPr lang="ru-RU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6337" y="927509"/>
        <a:ext cx="2033873" cy="1704167"/>
      </dsp:txXfrm>
    </dsp:sp>
    <dsp:sp modelId="{11BD5D6E-CEFD-4A0B-9EAA-568AEA645378}">
      <dsp:nvSpPr>
        <dsp:cNvPr id="0" name=""/>
        <dsp:cNvSpPr/>
      </dsp:nvSpPr>
      <dsp:spPr>
        <a:xfrm rot="11920886">
          <a:off x="2674409" y="536420"/>
          <a:ext cx="669249" cy="605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E045-C707-4A4F-9201-8122F877FA1F}">
      <dsp:nvSpPr>
        <dsp:cNvPr id="0" name=""/>
        <dsp:cNvSpPr/>
      </dsp:nvSpPr>
      <dsp:spPr>
        <a:xfrm>
          <a:off x="433856" y="117018"/>
          <a:ext cx="2232239" cy="1276204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316,0 тыс. рублей  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1235" y="154397"/>
        <a:ext cx="2157481" cy="1201446"/>
      </dsp:txXfrm>
    </dsp:sp>
    <dsp:sp modelId="{3B85E384-C909-45C7-A0A9-5B8D726E8BDB}">
      <dsp:nvSpPr>
        <dsp:cNvPr id="0" name=""/>
        <dsp:cNvSpPr/>
      </dsp:nvSpPr>
      <dsp:spPr>
        <a:xfrm rot="10836839" flipH="1">
          <a:off x="5783246" y="677210"/>
          <a:ext cx="648354" cy="6160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77059-21CC-49C9-BBBF-893E0A3681B7}">
      <dsp:nvSpPr>
        <dsp:cNvPr id="0" name=""/>
        <dsp:cNvSpPr/>
      </dsp:nvSpPr>
      <dsp:spPr>
        <a:xfrm>
          <a:off x="6500038" y="723064"/>
          <a:ext cx="2011293" cy="187220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11 966,8 тыс.рублей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54873" y="777899"/>
        <a:ext cx="1901623" cy="176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0.30052</cdr:x>
      <cdr:y>0.02965</cdr:y>
    </cdr:from>
    <cdr:to>
      <cdr:x>0.75475</cdr:x>
      <cdr:y>0.14823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523232" y="144033"/>
          <a:ext cx="3813816" cy="5760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6 221,7 тыс. рублей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0.30052</cdr:x>
      <cdr:y>0.02965</cdr:y>
    </cdr:from>
    <cdr:to>
      <cdr:x>0.75475</cdr:x>
      <cdr:y>0.14823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523232" y="144033"/>
          <a:ext cx="3813816" cy="5760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83 649,8 тыс. рублей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0.05055</cdr:x>
      <cdr:y>0.02754</cdr:y>
    </cdr:from>
    <cdr:to>
      <cdr:x>0.54517</cdr:x>
      <cdr:y>0.13772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16194" y="144016"/>
          <a:ext cx="4071966" cy="57606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159 433,7 тыс. рублей</a:t>
          </a:r>
          <a:endParaRPr lang="ru-RU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6A78C28C-2F5E-4E8F-ABDB-D88A59CE5DB4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92227543-2EBF-4137-8F75-FC03D7397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1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54A65B32-99CA-4A45-BAD5-B32DEF4CD677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807EBBC-67CC-45D1-B152-54204DB81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7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2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51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6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5A84-A049-441C-AAA6-8B3B15B001A5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8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0FFD-D37E-403F-857E-D1C7E2B6631B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9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5F21-58CD-4241-8834-2B19F00A626C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6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34DB-9189-49AC-8AFE-F5C06CF5F207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02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AC5E-6817-4C5D-8A10-09861174D0D6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8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F367-E6D3-4F36-950C-5FBB3D19E242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8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9198-C9FB-40DD-9288-F2D31CDAEB08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7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1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6060-C41B-4E2C-87B3-0DFBC6FC1816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66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88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758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4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83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56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812-D79A-4D72-BD07-841C7C275736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94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1D7-8057-44CC-A61C-D0C40380A17D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85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9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C5E5-4773-44CD-B29B-90CDBA1A900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2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  <p:sldLayoutId id="2147484734" r:id="rId14"/>
    <p:sldLayoutId id="2147484735" r:id="rId15"/>
    <p:sldLayoutId id="2147484736" r:id="rId16"/>
    <p:sldLayoutId id="21474844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9.gif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1\Desktop\рис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712075" y="7760204"/>
            <a:ext cx="2568507" cy="1718759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61681" y="2631598"/>
            <a:ext cx="8208912" cy="756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022" y="5805264"/>
            <a:ext cx="885947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бюджету Новопокровского сельского поселения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района на 2025 год</a:t>
            </a:r>
          </a:p>
        </p:txBody>
      </p:sp>
      <p:pic>
        <p:nvPicPr>
          <p:cNvPr id="11" name="Рисунок 10" descr="C:\Users\mk\Desktop\к бюджету 24\17008278410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85" y="3480072"/>
            <a:ext cx="3699899" cy="26145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074" name="Picture 2" descr="Памятник казаку и казачке в ст.Новопокровской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t="16145" r="14911" b="19276"/>
          <a:stretch/>
        </p:blipFill>
        <p:spPr bwMode="auto">
          <a:xfrm>
            <a:off x="4619970" y="132901"/>
            <a:ext cx="4154768" cy="26590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3" y="135977"/>
            <a:ext cx="4085907" cy="27239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5" y="3218453"/>
            <a:ext cx="2390150" cy="29677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7" y="3228375"/>
            <a:ext cx="2077385" cy="31179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2099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2154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928662" y="270923"/>
            <a:ext cx="7858180" cy="10001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Новопокровского сельского поселения на 2025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003800" y="3279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1562188" y="2792407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7284386" y="2810759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357686" y="2810759"/>
            <a:ext cx="484632" cy="85725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7402" y="1628799"/>
            <a:ext cx="6610735" cy="10637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157 763,8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360" y="3786190"/>
            <a:ext cx="2592288" cy="24208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endParaRPr lang="ru-RU" sz="125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124 400,7 </a:t>
            </a:r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/>
            <a:r>
              <a:rPr lang="ru-RU" sz="1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оступления от уплаты налогов, установленных Налоговым Кодексом РФ: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другие.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4581" y="3786190"/>
            <a:ext cx="2664296" cy="242088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</a:t>
            </a:r>
          </a:p>
          <a:p>
            <a:pPr algn="ctr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6 221,7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муниципального имущества;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оказания платных услуг (работ) и компенсации затрат государства.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66562" y="3786190"/>
            <a:ext cx="2520280" cy="24208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27 141,4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оступления в бюджет на безвозмездной и безвозвратной основе: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-межбюджетные трансферты.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135441"/>
            <a:ext cx="720080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налогоплательщики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8506"/>
            <a:ext cx="2916325" cy="19442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1" y="1356297"/>
            <a:ext cx="2916325" cy="34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«ВИКОР»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6" y="4697746"/>
            <a:ext cx="2453470" cy="18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96817"/>
            <a:ext cx="1800200" cy="202759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79912" y="1342652"/>
            <a:ext cx="2448272" cy="34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«КУБАНЬ»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3672" y="1342652"/>
            <a:ext cx="2088232" cy="440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«ОТКОРМОЧНЫЙ-АМЕТИСТ»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664877"/>
            <a:ext cx="2806673" cy="187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90172"/>
            <a:ext cx="2664296" cy="182648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1" y="4221088"/>
            <a:ext cx="2806673" cy="44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«НОВОПОКРОВСКОЕ ДРСУ»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4221088"/>
            <a:ext cx="2664296" cy="44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«АЛЕКС»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221088"/>
            <a:ext cx="2819744" cy="3659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глава КФХ  ОГНЕВА А.А.</a:t>
            </a:r>
          </a:p>
        </p:txBody>
      </p:sp>
      <p:pic>
        <p:nvPicPr>
          <p:cNvPr id="2050" name="Picture 2" descr="C:\Users\mk\Desktop\РАБОТА\Мое\БЮДЖЕТ ДЛЯ ГРАЖДАН\к бюджет для граждан на 2022\коровк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93" y="1838506"/>
            <a:ext cx="28575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6969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Новопокровского сельского поселения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4925825"/>
              </p:ext>
            </p:extLst>
          </p:nvPr>
        </p:nvGraphicFramePr>
        <p:xfrm>
          <a:off x="642910" y="1643050"/>
          <a:ext cx="8060906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671368" y="1722939"/>
            <a:ext cx="40324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124 400,7 тыс. рублей</a:t>
            </a: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9754" y="27952"/>
            <a:ext cx="7786742" cy="121444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lvl="0" algn="ctr">
              <a:defRPr/>
            </a:pPr>
            <a:r>
              <a:rPr lang="ru-RU" sz="2600" b="1" i="1" dirty="0">
                <a:solidFill>
                  <a:srgbClr val="4AB5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Новопокровского сельского поселения в </a:t>
            </a:r>
            <a:r>
              <a:rPr lang="ru-RU" sz="2600" b="1" i="1" dirty="0" smtClean="0">
                <a:solidFill>
                  <a:srgbClr val="4AB5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600" b="1" i="1" dirty="0">
                <a:solidFill>
                  <a:srgbClr val="4AB5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2161969"/>
              </p:ext>
            </p:extLst>
          </p:nvPr>
        </p:nvGraphicFramePr>
        <p:xfrm>
          <a:off x="352242" y="1500172"/>
          <a:ext cx="8684254" cy="524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9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6769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Безвозмездные поступления в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Новопокровского сельского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поселения в 2025 году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898236" y="2394004"/>
            <a:ext cx="4071966" cy="151216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13 556,4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48840" y="3859468"/>
            <a:ext cx="4172241" cy="114300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сельских поселений на выполнение передаваемых полномочий субъектов Российской Федерации 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тыс. рублей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6488" y="2394004"/>
            <a:ext cx="3668185" cy="11430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сельских поселений на выравнивание бюджетной обеспеченности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11 748,0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53756" y="4150936"/>
            <a:ext cx="3716446" cy="96270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в бюджет сельского поселения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73215" y="1317178"/>
            <a:ext cx="388843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27 141,4 тыс. рублей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87294" y="5406243"/>
            <a:ext cx="4460273" cy="108012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обеспечение комплексного развития сельских территорий 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1 819,4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5054" y="215666"/>
            <a:ext cx="7786742" cy="839017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финансового обеспечения</a:t>
            </a:r>
          </a:p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муниципальных учреждений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2025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8906592"/>
              </p:ext>
            </p:extLst>
          </p:nvPr>
        </p:nvGraphicFramePr>
        <p:xfrm>
          <a:off x="352242" y="1500172"/>
          <a:ext cx="8684254" cy="524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7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97008991"/>
              </p:ext>
            </p:extLst>
          </p:nvPr>
        </p:nvGraphicFramePr>
        <p:xfrm>
          <a:off x="285720" y="1460977"/>
          <a:ext cx="8534752" cy="346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165417"/>
            <a:ext cx="7920880" cy="1372231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Объём межбюджетных трансфертов, 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предоставляемых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бюджету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муниципального образования Новопокровский район,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году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9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057949"/>
            <a:ext cx="806489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Руководствуясь пунктом 2 постановления Законодательного собрания Краснодарского края от 11 декабря 2018 года №826-П «О ходе реализации Закона Краснодарского края «О закреплении за сельскими поселениями Краснодарского края отдельных вопросов местного значения городских поселений» принято решение о самостоятельном осуществлении в 2025 году полномочий по обеспечению условий для развития на территории поселения физической культуры, школьного спорта и массового спорта, организации проведения официальных физкультурно-оздоровительных и спортивных мероприятий поселения.</a:t>
            </a:r>
            <a:endParaRPr lang="ru-RU" sz="13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3212976"/>
            <a:ext cx="2304256" cy="171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Передаваемые полномочия на создание условий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водоснабжения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водоотведения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3 000,0 тыс. рублей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3867467"/>
            <a:ext cx="613872" cy="6224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258" y="142852"/>
            <a:ext cx="7952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Новопокровского сельского поселения на 2025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24654022"/>
              </p:ext>
            </p:extLst>
          </p:nvPr>
        </p:nvGraphicFramePr>
        <p:xfrm>
          <a:off x="268514" y="1484784"/>
          <a:ext cx="8695974" cy="52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1776" y="188640"/>
            <a:ext cx="7642712" cy="8829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Программная часть бюджета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Новопокровского сельского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поселения на 2025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6" name="AutoShape 2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32040" y="5285137"/>
            <a:ext cx="4211960" cy="92956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79,4 %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сформированы  в рамках муниципальных  программ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2213" y="1240418"/>
            <a:ext cx="3463553" cy="71438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автомобильных дорог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овопокровского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13 002,7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2213" y="2103627"/>
            <a:ext cx="3446289" cy="5817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510,5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816" y="2844646"/>
            <a:ext cx="3451144" cy="49949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16 608,0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8541" y="3483643"/>
            <a:ext cx="3454920" cy="6492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6 601,5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5671" y="4289289"/>
            <a:ext cx="3446289" cy="87741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топливно-энергетического комплекса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9 852,0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1489" y="5323139"/>
            <a:ext cx="3429024" cy="95379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жилищно-коммунального хозяйства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78 452,1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32877" y="1333857"/>
            <a:ext cx="34290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освещение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330,0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46119" y="1943075"/>
            <a:ext cx="3429024" cy="5875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250,0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46119" y="2644631"/>
            <a:ext cx="3429024" cy="67102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Казачество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46119" y="3392419"/>
            <a:ext cx="3429024" cy="706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субъектов малого бизнеса Новопокровского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39,9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2080" y="4208754"/>
            <a:ext cx="342902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813,0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pic>
        <p:nvPicPr>
          <p:cNvPr id="23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2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-19634"/>
            <a:ext cx="7632848" cy="11430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Дорожное хозяйство </a:t>
            </a:r>
          </a:p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(Дорожный фонд</a:t>
            </a: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8" name="Скругленный прямоугольник 1"/>
          <p:cNvSpPr/>
          <p:nvPr/>
        </p:nvSpPr>
        <p:spPr>
          <a:xfrm>
            <a:off x="1187624" y="1141916"/>
            <a:ext cx="7416824" cy="85725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дорожного фонда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составит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13 002,7 тыс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alt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8047" y="1841404"/>
            <a:ext cx="4536504" cy="4843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подпрограммы «Строительство, реконструкция, капитальный ремонт и содержание автомобильных дорог общего пользования местного значения и сооружений на  них на территории Новопокровского сельского поселения»  муниципальной программы «Развитие сети автомобильных дорог Новопокровского сельского поселения» в 2025 году предусмотрено 8628,3 тыс. рублей на модернизацию, ямочный ремонт  и содержание автомобильных дорог.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	Остальные средства будут направлены на обеспечение безопасности на автомобильных дорогах (нанесение горизонтальной разметки, установка искусственных неровностей, дорожных ограждений и знаков). </a:t>
            </a: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и федеральное финансирование на капитальный ремонт и ремонт автомобильных дорог в 2025 году не предусмотрено.</a:t>
            </a:r>
          </a:p>
        </p:txBody>
      </p:sp>
      <p:pic>
        <p:nvPicPr>
          <p:cNvPr id="7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В Воронежской области на ремонт дорог выделили рекордные 2,76 млрд рубл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247164"/>
            <a:ext cx="3816424" cy="22528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монт дорог: главные принципы и применяемая техни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201031"/>
            <a:ext cx="3866728" cy="19601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19039" y="1551126"/>
            <a:ext cx="4934352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Ежегодно, перед принятием главного финансового документа, Вам представляется возможность ознакомиться с информацией об управлении общественными финансами нашего поселения.</a:t>
            </a:r>
          </a:p>
          <a:p>
            <a:pPr indent="457200"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при формировании бюджета является формирование такого объема расходов, который бы соответствовал реальному прогнозу доходов поселения.</a:t>
            </a:r>
          </a:p>
          <a:p>
            <a:pPr indent="457200"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Немаловажным инструментом повышения ответственности участников бюджетного процесса является открытость и прозрачность основных аспектов бюджетного планирования.</a:t>
            </a:r>
          </a:p>
          <a:p>
            <a:pPr indent="457200" algn="just"/>
            <a:endParaRPr lang="ru-RU" sz="135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0058" y="215842"/>
            <a:ext cx="73826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</a:t>
            </a:r>
          </a:p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поселения!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k\Desktop\к бюджету 22\Серенко А.Ф\DSC08640Богда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5337" y="-7081838"/>
            <a:ext cx="3908852" cy="24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69576" y="5654346"/>
            <a:ext cx="8066920" cy="839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</a:t>
            </a:r>
          </a:p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района			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А.А. Богданов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9576" y="4221088"/>
            <a:ext cx="7863106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 – это достаточно сложный документ, с множеством специфических понятий, классификаций и цифр, которые понятны специалистам в данной сфере.</a:t>
            </a:r>
          </a:p>
          <a:p>
            <a:pPr lvl="0" indent="457200"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– и как налогоплательщики, и как потребители общественных благ - могут ознакомиться с задачами и приоритетными направлениями бюджетной политики, основными условиями формирования и исполнения бюджета, источниками доходов и обоснованиями  бюджетных расходов в доступной и понятной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-108" r="17400"/>
          <a:stretch/>
        </p:blipFill>
        <p:spPr>
          <a:xfrm>
            <a:off x="969576" y="1269800"/>
            <a:ext cx="2880320" cy="29112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38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0" y="908050"/>
            <a:ext cx="214314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16688" y="836613"/>
            <a:ext cx="2447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453" y="214289"/>
            <a:ext cx="7838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поселения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 году </a:t>
            </a:r>
            <a:endParaRPr lang="ru-RU" sz="28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564243"/>
            <a:ext cx="428628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Новопокровского сельского поселения по состоянию на               1 января 2025 года составит 5000,0 тыс. рублей.</a:t>
            </a:r>
          </a:p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2022 года администрацией Новопокровского сельского поселения применяется практика по сдерживанию муниципального долга, а именно замена долговых обязательств более выгодными заимствованиями. </a:t>
            </a:r>
          </a:p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заключен договор между Министерством финансов Краснодарского края и администрацией Новопокровского сельского поселения о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кредита в размере 5000,0 тыс. рублей под 0,1 % годовых со сроком возврата не позднее 9 августа 2027 года.</a:t>
            </a:r>
          </a:p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данной практики существенно снизит финансовую нагрузку на бюджет поселения в 2025 году.</a:t>
            </a:r>
          </a:p>
          <a:p>
            <a:pPr indent="360000" algn="just">
              <a:spcBef>
                <a:spcPct val="0"/>
              </a:spcBef>
            </a:pPr>
            <a:endParaRPr lang="ru-RU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66" y="1632028"/>
            <a:ext cx="3490968" cy="2168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490968" cy="23230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13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91386" y="1187954"/>
            <a:ext cx="75154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r>
              <a:rPr lang="ru-RU" alt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отделом экономики, прогнозирования и доходов администрации Новопокровского сельского поселения Новопокровского района</a:t>
            </a:r>
            <a:endParaRPr 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alt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станица Новопокровская, </a:t>
            </a:r>
          </a:p>
          <a:p>
            <a:pPr algn="ctr" eaLnBrk="1" hangingPunct="1">
              <a:defRPr/>
            </a:pPr>
            <a:r>
              <a:rPr lang="ru-RU" alt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Ленина, 110</a:t>
            </a:r>
            <a:endParaRPr lang="ru-RU" alt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8(86149)7-33-82</a:t>
            </a:r>
            <a:endParaRPr lang="ru-RU" alt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novpos@mail.ru</a:t>
            </a:r>
            <a:r>
              <a:rPr lang="ru-RU" alt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alt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alt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на официальном сайте администрации Новопокровского сельского поселения </a:t>
            </a:r>
            <a:endParaRPr lang="ru-RU" alt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novopokrovskaya.org</a:t>
            </a:r>
            <a:endParaRPr lang="ru-RU" alt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73598"/>
            <a:ext cx="6768752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11521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kumimoji="0" lang="ru-RU" sz="26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Новопокровского сельского поселения</a:t>
            </a:r>
            <a:endParaRPr kumimoji="0" lang="ru-RU" sz="2600" b="1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29270" y="1824824"/>
            <a:ext cx="2520280" cy="86409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 численность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населения: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18 671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270" y="2894605"/>
            <a:ext cx="2505892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регистрируемой безработицы: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7646" y="4055021"/>
            <a:ext cx="2505892" cy="89037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42 876,3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7646" y="5194179"/>
            <a:ext cx="2505892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капитал: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627,5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1535" y="5199809"/>
            <a:ext cx="2592288" cy="93047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предприятий в разрезе крупных и средних: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3290,9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5992" y="5194179"/>
            <a:ext cx="2592288" cy="9090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продукции сельского хозяйства всех сельхозпроизводителей: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6515,3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296" y="6525344"/>
            <a:ext cx="1800200" cy="144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*данные за 2024 год</a:t>
            </a:r>
          </a:p>
        </p:txBody>
      </p:sp>
      <p:pic>
        <p:nvPicPr>
          <p:cNvPr id="16" name="Рисунок 15" descr="Новости / Администрация городского округа Красногорск Московской област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4" r="13972"/>
          <a:stretch/>
        </p:blipFill>
        <p:spPr bwMode="auto">
          <a:xfrm>
            <a:off x="3702778" y="1814074"/>
            <a:ext cx="4433618" cy="3218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1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участия гражданина в бюджетном процессе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260740" y="2132856"/>
            <a:ext cx="1934995" cy="914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проектом бюджета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7588" y="3239744"/>
            <a:ext cx="1918146" cy="92869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свои</a:t>
            </a:r>
            <a:r>
              <a:rPr 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7158" y="4430880"/>
            <a:ext cx="1838576" cy="914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публичных слушаниях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58" y="5705475"/>
            <a:ext cx="1838576" cy="914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 решение Новопокровского  с/п</a:t>
            </a:r>
            <a:endParaRPr lang="ru-RU" sz="1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7587" y="1104204"/>
            <a:ext cx="1918147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активность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21703" y="1175642"/>
            <a:ext cx="6469230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 с ФЗ № 131 от 06.10.2003 «Об общих принципах организации местного самоуправления  в РФ» и Бюджетным Кодексом РФ.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21703" y="2132856"/>
            <a:ext cx="6500858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Новопокровского сельского поселения Новопокровского района готовит проект бюджета, который подлежит официальному опубликованию на сайте администрации и обсуждению на публичных слушаниях.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90075" y="3175453"/>
            <a:ext cx="6500858" cy="10572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свои обоснованные предложения (изменения) в проект. Выступить в качестве активного  участника, защищающего свои интересы. Каждый житель вправе высказывать свое мнение,  представить материалы, письменные предложения и замечания для включения их в протокол  публичных слушаний.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21703" y="4405157"/>
            <a:ext cx="6437594" cy="128588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проводятся в целях:</a:t>
            </a:r>
          </a:p>
          <a:p>
            <a:pPr marL="228600" indent="-228600" algn="ctr">
              <a:buAutoNum type="arabicParenR"/>
            </a:pPr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 участия жителей Новопокровского с/п в обсуждении проекта бюджета поселения;</a:t>
            </a:r>
          </a:p>
          <a:p>
            <a:pPr marL="228600" indent="-228600" algn="ctr">
              <a:buAutoNum type="arabicParenR"/>
            </a:pPr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мнения населения и подготовки рекомендаций по итогам обсуждения населением проекта бюджета  поселения;</a:t>
            </a:r>
          </a:p>
          <a:p>
            <a:pPr marL="228600" indent="-228600" algn="ctr">
              <a:buAutoNum type="arabicParenR"/>
            </a:pPr>
            <a:r>
              <a:rPr lang="ru-RU" sz="1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зучения  и обобщения предложений  и рекомендаций  жителей Новопокровского с/п по проекту бюджета поселения.</a:t>
            </a:r>
            <a:endParaRPr lang="ru-RU" sz="1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21702" y="5899751"/>
            <a:ext cx="6437595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 результатах публичных слушаний публикуется (обнародуется) в средствах массовой информации и размещается на официальном сайте Новопокровского  с/п в информационно-телекоммуникационной сети «Интернет».  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7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2051720" y="184028"/>
            <a:ext cx="6806914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бюджет?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04233" y="1054353"/>
            <a:ext cx="6654403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04232" y="2071678"/>
            <a:ext cx="6654403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бюджета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04233" y="3175463"/>
            <a:ext cx="6658579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00056" y="4366088"/>
            <a:ext cx="6658579" cy="110998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Состав, внешняя проверка, рассмотрение и утверждение бюджетной отчетности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04232" y="5834057"/>
            <a:ext cx="6658580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финансовый контроль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k\Desktop\РАБОТА\Мое\БЮДЖЕТ ДЛЯ ГРАЖДАН\к бюджет для граждан на 2022\исполн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3175463"/>
            <a:ext cx="1428750" cy="800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\Desktop\РАБОТА\Мое\БЮДЖЕТ ДЛЯ ГРАЖДАН\к бюджет для граждан на 2022\провер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4359355"/>
            <a:ext cx="1428750" cy="8698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k\Desktop\РАБОТА\Мое\БЮДЖЕТ ДЛЯ ГРАЖДАН\к бюджет для граждан на 2022\рассмотрени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" y="2131209"/>
            <a:ext cx="1453981" cy="7239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k\Desktop\РАБОТА\Мое\БЮДЖЕТ ДЛЯ ГРАЖДАН\к бюджет для граждан на 2022\финконтро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" y="5767958"/>
            <a:ext cx="1453981" cy="8519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k\Desktop\РАБОТА\Мое\БЮДЖЕТ ДЛЯ ГРАЖДАН\к бюджет для граждан на 2022\составление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1054353"/>
            <a:ext cx="1446991" cy="8185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5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на основании которых составляется проект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39608" y="1196752"/>
            <a:ext cx="6500858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57422" y="2204864"/>
            <a:ext cx="6500858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69368" y="3356992"/>
            <a:ext cx="6500858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 финансовый план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61954" y="4552950"/>
            <a:ext cx="6500858" cy="9144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57422" y="5786454"/>
            <a:ext cx="6500858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Новопокровского сельского поселения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1083183"/>
            <a:ext cx="1322831" cy="8503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2130922"/>
            <a:ext cx="1322831" cy="9908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3313736"/>
            <a:ext cx="1322831" cy="933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6" y="4552950"/>
            <a:ext cx="1324612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5687240"/>
            <a:ext cx="1322831" cy="984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7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126992" y="204466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сведения, необходимые для составления проекта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83386" y="1377728"/>
            <a:ext cx="6601911" cy="11333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налогах, подлежащих зачислению в бюджет Новопокровского сельского поселения и нормах налогового законодательства в части соответствующих налогов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83386" y="2815197"/>
            <a:ext cx="6601911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неналоговых доходах, подлежащих зачислению в бюджет Новопокровского сельского поселения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88603" y="4086200"/>
            <a:ext cx="6601912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предполагаемых объектах финансовой помощи из вышестоящих бюджетов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83386" y="5445224"/>
            <a:ext cx="6626494" cy="101495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расходных обязательств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397866"/>
            <a:ext cx="1772520" cy="10160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948544"/>
            <a:ext cx="1772520" cy="10537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4" y="2712189"/>
            <a:ext cx="1772520" cy="9518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612" y="5393134"/>
            <a:ext cx="1688065" cy="11233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7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9672" y="313646"/>
            <a:ext cx="6480721" cy="59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  <a:endParaRPr lang="ru-RU" altLang="ru-RU" sz="3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71472" y="3071810"/>
            <a:ext cx="8137525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8322" y="1636919"/>
            <a:ext cx="3961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формирования и исполнения бюджета, состоящий в количественном соответствии (равновесии) бюджетных расходов источникам их финансирования.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31641" y="3780741"/>
            <a:ext cx="76510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сопоставляются с доходами, получается их баланс.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превышают доходы, складывается ДЕФИЦИТ, в обратном случае – ПРОФИЦИТ. В случае нехватки денежных средств, для того чтобы все принятые властью обязательства перед обществом были исполнены надлежащим образом, изыскиваются источники финансирования дефицита бюджета.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Самый простой способ – использовать средства, оставшиеся  в бюджете с прошлого года. Однако, если таковых нет, привлекаются банковские кредиты. Заемные средства необходимо возвращать, а также уплачивать по  ним проценты.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возникает МУНИЦИПАЛЬНЫЙ ДОЛГ.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AutoShape 2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4" name="AutoShape 4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89" y="1270666"/>
            <a:ext cx="3500334" cy="232931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932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52" y="188640"/>
            <a:ext cx="7472587" cy="134307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Новопокровского сельского поселения на 2025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0034" y="1928802"/>
            <a:ext cx="8358246" cy="484632"/>
          </a:xfrm>
          <a:prstGeom prst="homePlate">
            <a:avLst>
              <a:gd name="adj" fmla="val 477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1) общий объем доходов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157 763,8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0034" y="2714620"/>
            <a:ext cx="8358246" cy="484632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2) общий объем расходов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159 433,7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571876"/>
            <a:ext cx="8358246" cy="484632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3) дефицит бюджета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1 669,9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0034" y="4429132"/>
            <a:ext cx="8358246" cy="1952196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0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верхний предел муниципального внутреннего долга Новопокровского сельского поселения Новопокровского района на 1 января 2026 года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10 000,0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рублей, в том числе верхний предел долга по муниципальным гарантиям Новопокровского сельского поселения Новопокровского района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тысяч рублей.</a:t>
            </a: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1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15514</TotalTime>
  <Words>1374</Words>
  <Application>Microsoft Office PowerPoint</Application>
  <PresentationFormat>Экран (4:3)</PresentationFormat>
  <Paragraphs>213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Century Gothic</vt:lpstr>
      <vt:lpstr>Miama Nueva</vt:lpstr>
      <vt:lpstr>Times New Roman</vt:lpstr>
      <vt:lpstr>Wingdings 3</vt:lpstr>
      <vt:lpstr>1_Специальное оформление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Новопокровского сельского поселения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mk</cp:lastModifiedBy>
  <cp:revision>912</cp:revision>
  <cp:lastPrinted>2024-11-05T06:12:56Z</cp:lastPrinted>
  <dcterms:created xsi:type="dcterms:W3CDTF">2017-11-30T07:35:28Z</dcterms:created>
  <dcterms:modified xsi:type="dcterms:W3CDTF">2024-11-21T07:44:11Z</dcterms:modified>
</cp:coreProperties>
</file>