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layout1.xml" ContentType="application/vnd.openxmlformats-officedocument.drawingml.diagram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4356" r:id="rId1"/>
  </p:sldMasterIdLst>
  <p:notesMasterIdLst>
    <p:notesMasterId r:id="rId24"/>
  </p:notesMasterIdLst>
  <p:handoutMasterIdLst>
    <p:handoutMasterId r:id="rId25"/>
  </p:handoutMasterIdLst>
  <p:sldIdLst>
    <p:sldId id="294" r:id="rId2"/>
    <p:sldId id="272" r:id="rId3"/>
    <p:sldId id="302" r:id="rId4"/>
    <p:sldId id="303" r:id="rId5"/>
    <p:sldId id="282" r:id="rId6"/>
    <p:sldId id="304" r:id="rId7"/>
    <p:sldId id="297" r:id="rId8"/>
    <p:sldId id="264" r:id="rId9"/>
    <p:sldId id="305" r:id="rId10"/>
    <p:sldId id="306" r:id="rId11"/>
    <p:sldId id="298" r:id="rId12"/>
    <p:sldId id="307" r:id="rId13"/>
    <p:sldId id="308" r:id="rId14"/>
    <p:sldId id="300" r:id="rId15"/>
    <p:sldId id="301" r:id="rId16"/>
    <p:sldId id="309" r:id="rId17"/>
    <p:sldId id="310" r:id="rId18"/>
    <p:sldId id="283" r:id="rId19"/>
    <p:sldId id="295" r:id="rId20"/>
    <p:sldId id="311" r:id="rId21"/>
    <p:sldId id="280" r:id="rId22"/>
    <p:sldId id="31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  <a:srgbClr val="FFCC00"/>
    <a:srgbClr val="00B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27" autoAdjust="0"/>
    <p:restoredTop sz="96812" autoAdjust="0"/>
  </p:normalViewPr>
  <p:slideViewPr>
    <p:cSldViewPr>
      <p:cViewPr varScale="1">
        <p:scale>
          <a:sx n="88" d="100"/>
          <a:sy n="88" d="100"/>
        </p:scale>
        <p:origin x="-102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61459573274927681"/>
          <c:h val="0.941597966589192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83131,5</c:v>
                </c:pt>
              </c:strCache>
            </c:strRef>
          </c:tx>
          <c:explosion val="30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1.5117367911501874E-2"/>
                  <c:y val="-9.0257687998528457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6.7188301828897991E-3"/>
                  <c:y val="3.451029247002594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-4.4506039395571732E-2"/>
                  <c:y val="8.2293774351599569E-2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0"/>
                  <c:y val="-8.4948412233909226E-2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-1.1757952820057031E-2"/>
                  <c:y val="-2.1237103058477643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outEnd"/>
            <c:showPercent val="1"/>
            <c:showLeaderLines val="1"/>
            <c:leaderLines>
              <c:spPr>
                <a:ln cmpd="sng"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НДФЛ - 34577,0 тыс.рублей</c:v>
                </c:pt>
                <c:pt idx="1">
                  <c:v>Акцизы - 6208,8тыс.рублей</c:v>
                </c:pt>
                <c:pt idx="2">
                  <c:v>ЕСХН - 17695,1 тыс.рублей</c:v>
                </c:pt>
                <c:pt idx="3">
                  <c:v>Земельный налог - 18392,0 тыс.рублей</c:v>
                </c:pt>
                <c:pt idx="4">
                  <c:v>Налог на имущество физ лиц - 6258,6 тыс.рублей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34577</c:v>
                </c:pt>
                <c:pt idx="1">
                  <c:v>6208.8</c:v>
                </c:pt>
                <c:pt idx="2">
                  <c:v>17695.099999999984</c:v>
                </c:pt>
                <c:pt idx="3">
                  <c:v>18392</c:v>
                </c:pt>
                <c:pt idx="4">
                  <c:v>6258.6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693473211971908"/>
          <c:y val="0.25643801943111105"/>
          <c:w val="0.34298702260595593"/>
          <c:h val="0.57207237337168271"/>
        </c:manualLayout>
      </c:layout>
      <c:txPr>
        <a:bodyPr/>
        <a:lstStyle/>
        <a:p>
          <a:pPr>
            <a:defRPr sz="140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6915026353841135E-2"/>
          <c:y val="8.1988476436695393E-2"/>
          <c:w val="0.53724666495638751"/>
          <c:h val="0.82140663585071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2"/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r>
                      <a:rPr lang="ru-RU" dirty="0" smtClean="0"/>
                      <a:t>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4.4285045166907656E-2"/>
                  <c:y val="2.89476865030519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r>
                      <a:rPr lang="ru-RU" dirty="0" smtClean="0"/>
                      <a:t>5,5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-3.0254078431830006E-2"/>
                  <c:y val="-2.197502710038504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3.2406989015345881E-2"/>
                  <c:y val="-2.197502710038504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 - 1303 тыс. рублей</c:v>
                </c:pt>
                <c:pt idx="1">
                  <c:v>Доходы от оказания платных услуг (работ) и компенсации затрат государства  - 9813,1 тыс. рублей</c:v>
                </c:pt>
                <c:pt idx="2">
                  <c:v>Доходы от продажи материальных и нематериальных активов - 313 тыс. рублей</c:v>
                </c:pt>
                <c:pt idx="3">
                  <c:v>Штрафы,санкции, возмещение ущерба -52,7 тыс. рублей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1303</c:v>
                </c:pt>
                <c:pt idx="1">
                  <c:v>9813.1</c:v>
                </c:pt>
                <c:pt idx="2">
                  <c:v>313</c:v>
                </c:pt>
                <c:pt idx="3">
                  <c:v>52.7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144741572990029"/>
          <c:y val="7.865259706006808E-2"/>
          <c:w val="0.44621136810641049"/>
          <c:h val="0.86225507333743279"/>
        </c:manualLayout>
      </c:layout>
      <c:txPr>
        <a:bodyPr/>
        <a:lstStyle/>
        <a:p>
          <a:pPr algn="just">
            <a:defRPr sz="140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927045394713861E-2"/>
          <c:y val="0.1135892879041375"/>
          <c:w val="0.62035517194083323"/>
          <c:h val="0.856363974039933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Lbls>
            <c:dLbl>
              <c:idx val="0"/>
              <c:layout>
                <c:manualLayout>
                  <c:x val="-0.13042113735104621"/>
                  <c:y val="0.13283694439657909"/>
                </c:manualLayout>
              </c:layout>
              <c:showPercent val="1"/>
            </c:dLbl>
            <c:dLbl>
              <c:idx val="1"/>
              <c:layout>
                <c:manualLayout>
                  <c:x val="3.2928359338920195E-2"/>
                  <c:y val="-0.13483513134012909"/>
                </c:manualLayout>
              </c:layout>
              <c:showPercent val="1"/>
            </c:dLbl>
            <c:dLbl>
              <c:idx val="2"/>
              <c:layout>
                <c:manualLayout>
                  <c:x val="7.0771481693828228E-2"/>
                  <c:y val="-7.4285630916437417E-2"/>
                </c:manualLayout>
              </c:layout>
              <c:showPercent val="1"/>
            </c:dLbl>
            <c:numFmt formatCode="0.00%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Субсидии (капитальный ремонт дорог общего пользования местного значения,строительство многофункциональной спортивной площадки,дополнительная помощь местным бюджетам для решения социально значимых вопросов)- 35752,0 тыс.рублей;</c:v>
                </c:pt>
                <c:pt idx="1">
                  <c:v>Иные межбюджетные трансферты (осуществление переданных полномочий по созданию условий для предоставления транспортных услуг населению и организации транспортного обслуживания населения в границах поселения)-12042,3 тыс.рублей.</c:v>
                </c:pt>
                <c:pt idx="2">
                  <c:v>Субвенции(осуществление полномочий по образованию и организации деятельности административных комиссий)-7,6 тыс.рублей.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35752</c:v>
                </c:pt>
                <c:pt idx="1">
                  <c:v>12042.3</c:v>
                </c:pt>
                <c:pt idx="2">
                  <c:v>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Субсидии (капитальный ремонт дорог общего пользования местного значения,строительство многофункциональной спортивной площадки,дополнительная помощь местным бюджетам для решения социально значимых вопросов)- 35752,0 тыс.рублей;</c:v>
                </c:pt>
                <c:pt idx="1">
                  <c:v>Иные межбюджетные трансферты (осуществление переданных полномочий по созданию условий для предоставления транспортных услуг населению и организации транспортного обслуживания населения в границах поселения)-12042,3 тыс.рублей.</c:v>
                </c:pt>
                <c:pt idx="2">
                  <c:v>Субвенции(осуществление полномочий по образованию и организации деятельности административных комиссий)-7,6 тыс.рублей.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35752</c:v>
                </c:pt>
                <c:pt idx="1">
                  <c:v>12042.3</c:v>
                </c:pt>
                <c:pt idx="2">
                  <c:v>7.6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200" b="1">
                <a:solidFill>
                  <a:srgbClr val="58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rgbClr val="58000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rgbClr val="5800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5322142183114185"/>
          <c:y val="3.7169267218504692E-2"/>
          <c:w val="0.33781505547150131"/>
          <c:h val="0.91079991900679824"/>
        </c:manualLayout>
      </c:layout>
      <c:txPr>
        <a:bodyPr/>
        <a:lstStyle/>
        <a:p>
          <a:pPr>
            <a:defRPr sz="1200">
              <a:solidFill>
                <a:srgbClr val="580000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explosion val="14"/>
            <c:spPr>
              <a:solidFill>
                <a:srgbClr val="92D050"/>
              </a:solidFill>
              <a:ln>
                <a:solidFill>
                  <a:srgbClr val="7030A0"/>
                </a:solidFill>
              </a:ln>
            </c:spPr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showPercent val="1"/>
            </c:dLbl>
            <c:dLbl>
              <c:idx val="1"/>
              <c:layout>
                <c:manualLayout>
                  <c:x val="-4.4285045166907656E-2"/>
                  <c:y val="2.89476865030519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-0.12127066910770092"/>
                  <c:y val="2.3139559524073651E-3"/>
                </c:manualLayout>
              </c:layout>
              <c:showPercent val="1"/>
            </c:dLbl>
            <c:dLbl>
              <c:idx val="3"/>
              <c:layout>
                <c:manualLayout>
                  <c:x val="3.2406989015345881E-2"/>
                  <c:y val="-2.1975027100385042E-2"/>
                </c:manualLayout>
              </c:layout>
              <c:showPercent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0,00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numFmt formatCode="0.00%" sourceLinked="0"/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- 23809,7 тыс.рублей</c:v>
                </c:pt>
                <c:pt idx="1">
                  <c:v>Национальная безопасность и правоохранительная деятельность-  320,6  тыс.рублей</c:v>
                </c:pt>
                <c:pt idx="2">
                  <c:v>Национальная  экономика - 18836,7 тыс.рублей</c:v>
                </c:pt>
                <c:pt idx="3">
                  <c:v>Жилищно-коммунальное хозяйство -82095,8 тыс.рублей</c:v>
                </c:pt>
                <c:pt idx="4">
                  <c:v>Образование - 4507,8 тыс.рублей</c:v>
                </c:pt>
                <c:pt idx="5">
                  <c:v>Культура, кинематорграфия - 8886,3 тыс.рублей</c:v>
                </c:pt>
                <c:pt idx="6">
                  <c:v>Социальная политика -435,6 тыс.рублей</c:v>
                </c:pt>
                <c:pt idx="7">
                  <c:v>Физическая культура и спорт -2,5 тыс.рублей</c:v>
                </c:pt>
                <c:pt idx="8">
                  <c:v>Обслуживание государственного и муниципального долга -  579,5 тыс.рублей</c:v>
                </c:pt>
              </c:strCache>
            </c:strRef>
          </c:cat>
          <c:val>
            <c:numRef>
              <c:f>Лист1!$B$2:$B$10</c:f>
              <c:numCache>
                <c:formatCode>0.00</c:formatCode>
                <c:ptCount val="9"/>
                <c:pt idx="0">
                  <c:v>23809.7</c:v>
                </c:pt>
                <c:pt idx="1">
                  <c:v>320.60000000000002</c:v>
                </c:pt>
                <c:pt idx="2">
                  <c:v>18836.7</c:v>
                </c:pt>
                <c:pt idx="3">
                  <c:v>82095.8</c:v>
                </c:pt>
                <c:pt idx="4">
                  <c:v>4507.8</c:v>
                </c:pt>
                <c:pt idx="5">
                  <c:v>8886.2999999999865</c:v>
                </c:pt>
                <c:pt idx="6">
                  <c:v>435.6</c:v>
                </c:pt>
                <c:pt idx="7">
                  <c:v>2.5</c:v>
                </c:pt>
                <c:pt idx="8">
                  <c:v>579.5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ea typeface="Segoe UI" pitchFamily="34" charset="0"/>
                <a:cs typeface="Segoe UI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32079728143417"/>
          <c:y val="4.2154581973214034E-2"/>
          <c:w val="0.35586589179377476"/>
          <c:h val="0.95784541802679446"/>
        </c:manualLayout>
      </c:layout>
      <c:txPr>
        <a:bodyPr/>
        <a:lstStyle/>
        <a:p>
          <a:pPr>
            <a:defRPr sz="1200" b="1" baseline="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62420827117487E-2"/>
          <c:y val="8.126927245603581E-2"/>
          <c:w val="0.83970062618401609"/>
          <c:h val="0.69180748141245352"/>
        </c:manualLayout>
      </c:layout>
      <c:bar3DChart>
        <c:barDir val="col"/>
        <c:grouping val="percentStacked"/>
        <c:shape val="box"/>
        <c:axId val="158550656"/>
        <c:axId val="158458240"/>
        <c:axId val="0"/>
      </c:bar3DChart>
      <c:catAx>
        <c:axId val="15855065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8458240"/>
        <c:crosses val="autoZero"/>
        <c:auto val="1"/>
        <c:lblAlgn val="ctr"/>
        <c:lblOffset val="100"/>
      </c:catAx>
      <c:valAx>
        <c:axId val="158458240"/>
        <c:scaling>
          <c:orientation val="minMax"/>
        </c:scaling>
        <c:delete val="1"/>
        <c:axPos val="l"/>
        <c:majorGridlines/>
        <c:numFmt formatCode="0%" sourceLinked="1"/>
        <c:tickLblPos val="nextTo"/>
        <c:crossAx val="15855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09699219703"/>
          <c:y val="8.8187959189387266E-2"/>
          <c:w val="0.20656973279527224"/>
          <c:h val="0.9047969668003823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C00000"/>
                </a:solidFill>
              </a:rPr>
              <a:t>51481,5 тыс. рублей</a:t>
            </a:r>
            <a:endParaRPr lang="ru-RU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35089781790002567"/>
          <c:y val="1.5728894716410913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51481,5</c:v>
                </c:pt>
              </c:strCache>
            </c:strRef>
          </c:tx>
          <c:explosion val="24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0.1058770099924612"/>
                  <c:y val="0.12933069820725437"/>
                </c:manualLayout>
              </c:layout>
              <c:showPercent val="1"/>
            </c:dLbl>
            <c:dLbl>
              <c:idx val="1"/>
              <c:layout>
                <c:manualLayout>
                  <c:x val="-2.0961858232464541E-2"/>
                  <c:y val="-8.2143670007359129E-2"/>
                </c:manualLayout>
              </c:layout>
              <c:showPercent val="1"/>
            </c:dLbl>
            <c:dLbl>
              <c:idx val="2"/>
              <c:layout>
                <c:manualLayout>
                  <c:x val="6.7025954875537322E-2"/>
                  <c:y val="-3.7859326753105195E-2"/>
                </c:manualLayout>
              </c:layout>
              <c:showPercent val="1"/>
            </c:dLbl>
            <c:dLbl>
              <c:idx val="3"/>
              <c:layout>
                <c:manualLayout>
                  <c:x val="5.3188419835812593E-2"/>
                  <c:y val="-4.4135074236205434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Лист1!$A$2:$A$5</c:f>
              <c:strCache>
                <c:ptCount val="4"/>
                <c:pt idx="0">
                  <c:v>МУ "Перспектива" - 39350 тыс. рублей</c:v>
                </c:pt>
                <c:pt idx="1">
                  <c:v>МУ "Имущество" - 6872,4 тыс. рублей</c:v>
                </c:pt>
                <c:pt idx="2">
                  <c:v>МУ "МКМЦ "Новопокровский" -4127,9 тыс. рублей</c:v>
                </c:pt>
                <c:pt idx="3">
                  <c:v>МУК "Новопокровская поселенческая библиотека" - 1131,2тыс. рублей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39350</c:v>
                </c:pt>
                <c:pt idx="1">
                  <c:v>6872.4</c:v>
                </c:pt>
                <c:pt idx="2">
                  <c:v>4127.9000000000005</c:v>
                </c:pt>
                <c:pt idx="3">
                  <c:v>1131.2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850195799502915"/>
          <c:y val="0.13207153714533221"/>
          <c:w val="0.38621661413194963"/>
          <c:h val="0.7913162227161995"/>
        </c:manualLayout>
      </c:layout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0AAB03-6F4F-4D65-9DF0-3BEBD95B65EE}" type="doc">
      <dgm:prSet loTypeId="urn:microsoft.com/office/officeart/2005/8/layout/chart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49A01D-2329-4492-BDF4-C30232EF5D9B}" type="pres">
      <dgm:prSet presAssocID="{4A0AAB03-6F4F-4D65-9DF0-3BEBD95B65E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A824FF3-BFA7-414B-9AC9-D546B82C3AAD}" type="presOf" srcId="{4A0AAB03-6F4F-4D65-9DF0-3BEBD95B65EE}" destId="{F949A01D-2329-4492-BDF4-C30232EF5D9B}" srcOrd="0" destOrd="0" presId="urn:microsoft.com/office/officeart/2005/8/layout/chart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8C28C-2F5E-4E8F-ABDB-D88A59CE5DB4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27543-2EBF-4137-8F75-FC03D7397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87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5B32-99CA-4A45-BAD5-B32DEF4CD677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7EBBC-67CC-45D1-B152-54204DB81F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127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5351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5DBBE-0F01-4A27-BB60-78E4878358AA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9C18-6907-4417-B52C-FCF7963663CB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588D-5E94-40C1-9137-C164962DDD2A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510C0-970F-405E-976F-B3285DB382AE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EBE4-28E8-48B8-A9CA-66301D6C92D2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FF6B-667E-4BC5-AC2F-23881867FEC7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5F7A-FFE0-4CD4-AEF4-FFF4712F945C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C046-CB9B-4902-952F-E714D5F17AD4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7E5-B14A-46D3-B99A-4469A293E6B2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1EC7-3FFF-4535-B06E-669BD770CCFD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7EBB-B869-4762-A4C3-B57C496FA0CB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51161CA-4864-488F-BAF9-EBD63E10F413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154780"/>
            <a:ext cx="1368152" cy="154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285852" y="214313"/>
            <a:ext cx="6786586" cy="10001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i="1" spc="0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 для граждан</a:t>
            </a:r>
            <a:endParaRPr lang="ru-RU" sz="3600" spc="0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000100" y="4857760"/>
            <a:ext cx="7286676" cy="1815882"/>
          </a:xfrm>
          <a:custGeom>
            <a:avLst/>
            <a:gdLst>
              <a:gd name="connsiteX0" fmla="*/ 0 w 6072230"/>
              <a:gd name="connsiteY0" fmla="*/ 0 h 1384995"/>
              <a:gd name="connsiteX1" fmla="*/ 6072230 w 6072230"/>
              <a:gd name="connsiteY1" fmla="*/ 0 h 1384995"/>
              <a:gd name="connsiteX2" fmla="*/ 6072230 w 6072230"/>
              <a:gd name="connsiteY2" fmla="*/ 1384995 h 1384995"/>
              <a:gd name="connsiteX3" fmla="*/ 0 w 6072230"/>
              <a:gd name="connsiteY3" fmla="*/ 1384995 h 1384995"/>
              <a:gd name="connsiteX4" fmla="*/ 0 w 6072230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2230" h="1384995">
                <a:moveTo>
                  <a:pt x="0" y="0"/>
                </a:moveTo>
                <a:lnTo>
                  <a:pt x="6072230" y="0"/>
                </a:lnTo>
                <a:lnTo>
                  <a:pt x="6072230" y="1384995"/>
                </a:lnTo>
                <a:lnTo>
                  <a:pt x="0" y="1384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отчету об исполнении бюджета Новопокровского сельского поселения </a:t>
            </a:r>
          </a:p>
          <a:p>
            <a:pPr algn="ctr"/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Новопокровского района </a:t>
            </a:r>
          </a:p>
          <a:p>
            <a:pPr algn="ctr"/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2020 год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C:\Users\1\Desktop\рис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12075" y="7760204"/>
            <a:ext cx="2568507" cy="171875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3894" y="1321579"/>
            <a:ext cx="539908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2285992"/>
            <a:ext cx="1324497" cy="140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20997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46099" y="1648696"/>
            <a:ext cx="7831136" cy="4666270"/>
            <a:chOff x="88" y="799"/>
            <a:chExt cx="4933" cy="2811"/>
          </a:xfrm>
        </p:grpSpPr>
        <p:sp>
          <p:nvSpPr>
            <p:cNvPr id="24580" name="Rectangle 2"/>
            <p:cNvSpPr>
              <a:spLocks noChangeArrowheads="1"/>
            </p:cNvSpPr>
            <p:nvPr/>
          </p:nvSpPr>
          <p:spPr bwMode="auto">
            <a:xfrm>
              <a:off x="158" y="799"/>
              <a:ext cx="608" cy="2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Раздел</a:t>
              </a:r>
            </a:p>
          </p:txBody>
        </p:sp>
        <p:sp>
          <p:nvSpPr>
            <p:cNvPr id="24581" name="Rectangle 3"/>
            <p:cNvSpPr>
              <a:spLocks noChangeArrowheads="1"/>
            </p:cNvSpPr>
            <p:nvPr/>
          </p:nvSpPr>
          <p:spPr bwMode="auto">
            <a:xfrm>
              <a:off x="768" y="799"/>
              <a:ext cx="1745" cy="2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Наименование</a:t>
              </a:r>
            </a:p>
          </p:txBody>
        </p:sp>
        <p:sp>
          <p:nvSpPr>
            <p:cNvPr id="24582" name="Rectangle 4"/>
            <p:cNvSpPr>
              <a:spLocks noChangeArrowheads="1"/>
            </p:cNvSpPr>
            <p:nvPr/>
          </p:nvSpPr>
          <p:spPr bwMode="auto">
            <a:xfrm>
              <a:off x="2516" y="799"/>
              <a:ext cx="1042" cy="2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Уточненный план</a:t>
              </a:r>
            </a:p>
          </p:txBody>
        </p:sp>
        <p:sp>
          <p:nvSpPr>
            <p:cNvPr id="24583" name="Rectangle 5"/>
            <p:cNvSpPr>
              <a:spLocks noChangeArrowheads="1"/>
            </p:cNvSpPr>
            <p:nvPr/>
          </p:nvSpPr>
          <p:spPr bwMode="auto">
            <a:xfrm>
              <a:off x="3559" y="799"/>
              <a:ext cx="769" cy="2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Исполнено</a:t>
              </a:r>
            </a:p>
          </p:txBody>
        </p:sp>
        <p:sp>
          <p:nvSpPr>
            <p:cNvPr id="24584" name="Rectangle 6"/>
            <p:cNvSpPr>
              <a:spLocks noChangeArrowheads="1"/>
            </p:cNvSpPr>
            <p:nvPr/>
          </p:nvSpPr>
          <p:spPr bwMode="auto">
            <a:xfrm>
              <a:off x="4330" y="799"/>
              <a:ext cx="678" cy="2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% </a:t>
              </a:r>
              <a:r>
                <a:rPr lang="ru-RU" sz="1200" b="1" dirty="0" err="1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исполненияия</a:t>
              </a: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24585" name="Rectangle 7"/>
            <p:cNvSpPr>
              <a:spLocks noChangeArrowheads="1"/>
            </p:cNvSpPr>
            <p:nvPr/>
          </p:nvSpPr>
          <p:spPr bwMode="auto">
            <a:xfrm>
              <a:off x="158" y="1058"/>
              <a:ext cx="60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0100</a:t>
              </a:r>
            </a:p>
          </p:txBody>
        </p:sp>
        <p:sp>
          <p:nvSpPr>
            <p:cNvPr id="24586" name="Rectangle 8"/>
            <p:cNvSpPr>
              <a:spLocks noChangeArrowheads="1"/>
            </p:cNvSpPr>
            <p:nvPr/>
          </p:nvSpPr>
          <p:spPr bwMode="auto">
            <a:xfrm>
              <a:off x="768" y="1058"/>
              <a:ext cx="186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Общегосударственные вопросы</a:t>
              </a:r>
            </a:p>
          </p:txBody>
        </p:sp>
        <p:sp>
          <p:nvSpPr>
            <p:cNvPr id="24587" name="Rectangle 9"/>
            <p:cNvSpPr>
              <a:spLocks noChangeArrowheads="1"/>
            </p:cNvSpPr>
            <p:nvPr/>
          </p:nvSpPr>
          <p:spPr bwMode="auto">
            <a:xfrm>
              <a:off x="2636" y="1058"/>
              <a:ext cx="922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24191,0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8" name="Rectangle 10"/>
            <p:cNvSpPr>
              <a:spLocks noChangeArrowheads="1"/>
            </p:cNvSpPr>
            <p:nvPr/>
          </p:nvSpPr>
          <p:spPr bwMode="auto">
            <a:xfrm>
              <a:off x="3559" y="1058"/>
              <a:ext cx="769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23809,7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9" name="Rectangle 11"/>
            <p:cNvSpPr>
              <a:spLocks noChangeArrowheads="1"/>
            </p:cNvSpPr>
            <p:nvPr/>
          </p:nvSpPr>
          <p:spPr bwMode="auto">
            <a:xfrm>
              <a:off x="4343" y="1075"/>
              <a:ext cx="67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98,4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0" name="Rectangle 12"/>
            <p:cNvSpPr>
              <a:spLocks noChangeArrowheads="1"/>
            </p:cNvSpPr>
            <p:nvPr/>
          </p:nvSpPr>
          <p:spPr bwMode="auto">
            <a:xfrm>
              <a:off x="158" y="1346"/>
              <a:ext cx="608" cy="286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0300</a:t>
              </a:r>
            </a:p>
          </p:txBody>
        </p:sp>
        <p:sp>
          <p:nvSpPr>
            <p:cNvPr id="24591" name="Rectangle 13"/>
            <p:cNvSpPr>
              <a:spLocks noChangeArrowheads="1"/>
            </p:cNvSpPr>
            <p:nvPr/>
          </p:nvSpPr>
          <p:spPr bwMode="auto">
            <a:xfrm>
              <a:off x="768" y="1346"/>
              <a:ext cx="1868" cy="286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Национальная безопасность и правоохранительная деятельность</a:t>
              </a:r>
            </a:p>
          </p:txBody>
        </p:sp>
        <p:sp>
          <p:nvSpPr>
            <p:cNvPr id="24592" name="Rectangle 14"/>
            <p:cNvSpPr>
              <a:spLocks noChangeArrowheads="1"/>
            </p:cNvSpPr>
            <p:nvPr/>
          </p:nvSpPr>
          <p:spPr bwMode="auto">
            <a:xfrm>
              <a:off x="2636" y="1346"/>
              <a:ext cx="922" cy="2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323,2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3" name="Rectangle 15"/>
            <p:cNvSpPr>
              <a:spLocks noChangeArrowheads="1"/>
            </p:cNvSpPr>
            <p:nvPr/>
          </p:nvSpPr>
          <p:spPr bwMode="auto">
            <a:xfrm>
              <a:off x="3559" y="1346"/>
              <a:ext cx="769" cy="286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320,6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4" name="Rectangle 16"/>
            <p:cNvSpPr>
              <a:spLocks noChangeArrowheads="1"/>
            </p:cNvSpPr>
            <p:nvPr/>
          </p:nvSpPr>
          <p:spPr bwMode="auto">
            <a:xfrm>
              <a:off x="4298" y="1352"/>
              <a:ext cx="723" cy="286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99,2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595" name="Rectangle 17"/>
            <p:cNvSpPr>
              <a:spLocks noChangeArrowheads="1"/>
            </p:cNvSpPr>
            <p:nvPr/>
          </p:nvSpPr>
          <p:spPr bwMode="auto">
            <a:xfrm>
              <a:off x="158" y="1633"/>
              <a:ext cx="60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0400</a:t>
              </a:r>
            </a:p>
          </p:txBody>
        </p:sp>
        <p:sp>
          <p:nvSpPr>
            <p:cNvPr id="24596" name="Rectangle 18"/>
            <p:cNvSpPr>
              <a:spLocks noChangeArrowheads="1"/>
            </p:cNvSpPr>
            <p:nvPr/>
          </p:nvSpPr>
          <p:spPr bwMode="auto">
            <a:xfrm>
              <a:off x="768" y="1633"/>
              <a:ext cx="1745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Национальная экономика</a:t>
              </a:r>
            </a:p>
          </p:txBody>
        </p:sp>
        <p:sp>
          <p:nvSpPr>
            <p:cNvPr id="24597" name="Rectangle 19"/>
            <p:cNvSpPr>
              <a:spLocks noChangeArrowheads="1"/>
            </p:cNvSpPr>
            <p:nvPr/>
          </p:nvSpPr>
          <p:spPr bwMode="auto">
            <a:xfrm>
              <a:off x="2516" y="1633"/>
              <a:ext cx="1042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20952,9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8" name="Rectangle 20"/>
            <p:cNvSpPr>
              <a:spLocks noChangeArrowheads="1"/>
            </p:cNvSpPr>
            <p:nvPr/>
          </p:nvSpPr>
          <p:spPr bwMode="auto">
            <a:xfrm>
              <a:off x="3559" y="1633"/>
              <a:ext cx="769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18836,7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9" name="Rectangle 21"/>
            <p:cNvSpPr>
              <a:spLocks noChangeArrowheads="1"/>
            </p:cNvSpPr>
            <p:nvPr/>
          </p:nvSpPr>
          <p:spPr bwMode="auto">
            <a:xfrm>
              <a:off x="4330" y="1632"/>
              <a:ext cx="67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89,9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00" name="Rectangle 22"/>
            <p:cNvSpPr>
              <a:spLocks noChangeArrowheads="1"/>
            </p:cNvSpPr>
            <p:nvPr/>
          </p:nvSpPr>
          <p:spPr bwMode="auto">
            <a:xfrm>
              <a:off x="158" y="1921"/>
              <a:ext cx="608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0500</a:t>
              </a:r>
            </a:p>
          </p:txBody>
        </p:sp>
        <p:sp>
          <p:nvSpPr>
            <p:cNvPr id="24601" name="Rectangle 23"/>
            <p:cNvSpPr>
              <a:spLocks noChangeArrowheads="1"/>
            </p:cNvSpPr>
            <p:nvPr/>
          </p:nvSpPr>
          <p:spPr bwMode="auto">
            <a:xfrm>
              <a:off x="768" y="1921"/>
              <a:ext cx="1745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Жилищно-коммунальное хозяйство</a:t>
              </a:r>
            </a:p>
          </p:txBody>
        </p:sp>
        <p:sp>
          <p:nvSpPr>
            <p:cNvPr id="24602" name="Rectangle 24"/>
            <p:cNvSpPr>
              <a:spLocks noChangeArrowheads="1"/>
            </p:cNvSpPr>
            <p:nvPr/>
          </p:nvSpPr>
          <p:spPr bwMode="auto">
            <a:xfrm>
              <a:off x="2516" y="1921"/>
              <a:ext cx="1042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86128,4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3" name="Rectangle 25"/>
            <p:cNvSpPr>
              <a:spLocks noChangeArrowheads="1"/>
            </p:cNvSpPr>
            <p:nvPr/>
          </p:nvSpPr>
          <p:spPr bwMode="auto">
            <a:xfrm>
              <a:off x="3559" y="1921"/>
              <a:ext cx="769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82095,8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4" name="Rectangle 26"/>
            <p:cNvSpPr>
              <a:spLocks noChangeArrowheads="1"/>
            </p:cNvSpPr>
            <p:nvPr/>
          </p:nvSpPr>
          <p:spPr bwMode="auto">
            <a:xfrm>
              <a:off x="4330" y="1921"/>
              <a:ext cx="678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95,3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05" name="Rectangle 27"/>
            <p:cNvSpPr>
              <a:spLocks noChangeArrowheads="1"/>
            </p:cNvSpPr>
            <p:nvPr/>
          </p:nvSpPr>
          <p:spPr bwMode="auto">
            <a:xfrm>
              <a:off x="158" y="2155"/>
              <a:ext cx="608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0700</a:t>
              </a:r>
            </a:p>
          </p:txBody>
        </p:sp>
        <p:sp>
          <p:nvSpPr>
            <p:cNvPr id="24606" name="Rectangle 28"/>
            <p:cNvSpPr>
              <a:spLocks noChangeArrowheads="1"/>
            </p:cNvSpPr>
            <p:nvPr/>
          </p:nvSpPr>
          <p:spPr bwMode="auto">
            <a:xfrm>
              <a:off x="768" y="2155"/>
              <a:ext cx="1745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Образование</a:t>
              </a:r>
            </a:p>
          </p:txBody>
        </p:sp>
        <p:sp>
          <p:nvSpPr>
            <p:cNvPr id="24607" name="Rectangle 29"/>
            <p:cNvSpPr>
              <a:spLocks noChangeArrowheads="1"/>
            </p:cNvSpPr>
            <p:nvPr/>
          </p:nvSpPr>
          <p:spPr bwMode="auto">
            <a:xfrm>
              <a:off x="2516" y="2155"/>
              <a:ext cx="1042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4854,5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8" name="Rectangle 30"/>
            <p:cNvSpPr>
              <a:spLocks noChangeArrowheads="1"/>
            </p:cNvSpPr>
            <p:nvPr/>
          </p:nvSpPr>
          <p:spPr bwMode="auto">
            <a:xfrm>
              <a:off x="3559" y="2155"/>
              <a:ext cx="769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4507,8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9" name="Rectangle 31"/>
            <p:cNvSpPr>
              <a:spLocks noChangeArrowheads="1"/>
            </p:cNvSpPr>
            <p:nvPr/>
          </p:nvSpPr>
          <p:spPr bwMode="auto">
            <a:xfrm>
              <a:off x="4330" y="2155"/>
              <a:ext cx="678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92,9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10" name="Rectangle 32"/>
            <p:cNvSpPr>
              <a:spLocks noChangeArrowheads="1"/>
            </p:cNvSpPr>
            <p:nvPr/>
          </p:nvSpPr>
          <p:spPr bwMode="auto">
            <a:xfrm>
              <a:off x="158" y="2388"/>
              <a:ext cx="608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0800</a:t>
              </a:r>
            </a:p>
          </p:txBody>
        </p:sp>
        <p:sp>
          <p:nvSpPr>
            <p:cNvPr id="24611" name="Rectangle 33"/>
            <p:cNvSpPr>
              <a:spLocks noChangeArrowheads="1"/>
            </p:cNvSpPr>
            <p:nvPr/>
          </p:nvSpPr>
          <p:spPr bwMode="auto">
            <a:xfrm>
              <a:off x="768" y="2388"/>
              <a:ext cx="1745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Культура, кинематография</a:t>
              </a:r>
            </a:p>
          </p:txBody>
        </p:sp>
        <p:sp>
          <p:nvSpPr>
            <p:cNvPr id="24612" name="Rectangle 34"/>
            <p:cNvSpPr>
              <a:spLocks noChangeArrowheads="1"/>
            </p:cNvSpPr>
            <p:nvPr/>
          </p:nvSpPr>
          <p:spPr bwMode="auto">
            <a:xfrm>
              <a:off x="2516" y="2388"/>
              <a:ext cx="1042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8977,4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3" name="Rectangle 35"/>
            <p:cNvSpPr>
              <a:spLocks noChangeArrowheads="1"/>
            </p:cNvSpPr>
            <p:nvPr/>
          </p:nvSpPr>
          <p:spPr bwMode="auto">
            <a:xfrm>
              <a:off x="3559" y="2388"/>
              <a:ext cx="769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8886,3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4" name="Rectangle 36"/>
            <p:cNvSpPr>
              <a:spLocks noChangeArrowheads="1"/>
            </p:cNvSpPr>
            <p:nvPr/>
          </p:nvSpPr>
          <p:spPr bwMode="auto">
            <a:xfrm>
              <a:off x="4330" y="2388"/>
              <a:ext cx="678" cy="231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98,9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15" name="Rectangle 37"/>
            <p:cNvSpPr>
              <a:spLocks noChangeArrowheads="1"/>
            </p:cNvSpPr>
            <p:nvPr/>
          </p:nvSpPr>
          <p:spPr bwMode="auto">
            <a:xfrm>
              <a:off x="158" y="2621"/>
              <a:ext cx="608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1000</a:t>
              </a:r>
            </a:p>
          </p:txBody>
        </p:sp>
        <p:sp>
          <p:nvSpPr>
            <p:cNvPr id="24616" name="Rectangle 38"/>
            <p:cNvSpPr>
              <a:spLocks noChangeArrowheads="1"/>
            </p:cNvSpPr>
            <p:nvPr/>
          </p:nvSpPr>
          <p:spPr bwMode="auto">
            <a:xfrm>
              <a:off x="768" y="2621"/>
              <a:ext cx="1745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Социальная политика</a:t>
              </a:r>
            </a:p>
          </p:txBody>
        </p:sp>
        <p:sp>
          <p:nvSpPr>
            <p:cNvPr id="24617" name="Rectangle 39"/>
            <p:cNvSpPr>
              <a:spLocks noChangeArrowheads="1"/>
            </p:cNvSpPr>
            <p:nvPr/>
          </p:nvSpPr>
          <p:spPr bwMode="auto">
            <a:xfrm>
              <a:off x="2516" y="2621"/>
              <a:ext cx="1042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435,7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8" name="Rectangle 40"/>
            <p:cNvSpPr>
              <a:spLocks noChangeArrowheads="1"/>
            </p:cNvSpPr>
            <p:nvPr/>
          </p:nvSpPr>
          <p:spPr bwMode="auto">
            <a:xfrm>
              <a:off x="3559" y="2621"/>
              <a:ext cx="769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435,6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9" name="Rectangle 41"/>
            <p:cNvSpPr>
              <a:spLocks noChangeArrowheads="1"/>
            </p:cNvSpPr>
            <p:nvPr/>
          </p:nvSpPr>
          <p:spPr bwMode="auto">
            <a:xfrm>
              <a:off x="4330" y="2621"/>
              <a:ext cx="678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99,9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20" name="Rectangle 42"/>
            <p:cNvSpPr>
              <a:spLocks noChangeArrowheads="1"/>
            </p:cNvSpPr>
            <p:nvPr/>
          </p:nvSpPr>
          <p:spPr bwMode="auto">
            <a:xfrm>
              <a:off x="158" y="2854"/>
              <a:ext cx="608" cy="232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1100</a:t>
              </a:r>
            </a:p>
          </p:txBody>
        </p:sp>
        <p:sp>
          <p:nvSpPr>
            <p:cNvPr id="24621" name="Rectangle 43"/>
            <p:cNvSpPr>
              <a:spLocks noChangeArrowheads="1"/>
            </p:cNvSpPr>
            <p:nvPr/>
          </p:nvSpPr>
          <p:spPr bwMode="auto">
            <a:xfrm>
              <a:off x="768" y="2854"/>
              <a:ext cx="1745" cy="232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Физическая культура и спорт</a:t>
              </a:r>
            </a:p>
          </p:txBody>
        </p:sp>
        <p:sp>
          <p:nvSpPr>
            <p:cNvPr id="24622" name="Rectangle 44"/>
            <p:cNvSpPr>
              <a:spLocks noChangeArrowheads="1"/>
            </p:cNvSpPr>
            <p:nvPr/>
          </p:nvSpPr>
          <p:spPr bwMode="auto">
            <a:xfrm>
              <a:off x="2516" y="2854"/>
              <a:ext cx="1042" cy="232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2,5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3" name="Rectangle 45"/>
            <p:cNvSpPr>
              <a:spLocks noChangeArrowheads="1"/>
            </p:cNvSpPr>
            <p:nvPr/>
          </p:nvSpPr>
          <p:spPr bwMode="auto">
            <a:xfrm>
              <a:off x="3578" y="2869"/>
              <a:ext cx="769" cy="232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2,5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4" name="Rectangle 46"/>
            <p:cNvSpPr>
              <a:spLocks noChangeArrowheads="1"/>
            </p:cNvSpPr>
            <p:nvPr/>
          </p:nvSpPr>
          <p:spPr bwMode="auto">
            <a:xfrm>
              <a:off x="4343" y="2872"/>
              <a:ext cx="678" cy="232"/>
            </a:xfrm>
            <a:prstGeom prst="rect">
              <a:avLst/>
            </a:prstGeom>
            <a:solidFill>
              <a:srgbClr val="ECF7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100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25" name="Rectangle 47"/>
            <p:cNvSpPr>
              <a:spLocks noChangeArrowheads="1"/>
            </p:cNvSpPr>
            <p:nvPr/>
          </p:nvSpPr>
          <p:spPr bwMode="auto">
            <a:xfrm>
              <a:off x="158" y="3088"/>
              <a:ext cx="60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1300</a:t>
              </a:r>
            </a:p>
          </p:txBody>
        </p:sp>
        <p:sp>
          <p:nvSpPr>
            <p:cNvPr id="24626" name="Rectangle 48"/>
            <p:cNvSpPr>
              <a:spLocks noChangeArrowheads="1"/>
            </p:cNvSpPr>
            <p:nvPr/>
          </p:nvSpPr>
          <p:spPr bwMode="auto">
            <a:xfrm>
              <a:off x="768" y="3088"/>
              <a:ext cx="1745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Обслуживание  государственного и муниципального долга</a:t>
              </a:r>
            </a:p>
          </p:txBody>
        </p:sp>
        <p:sp>
          <p:nvSpPr>
            <p:cNvPr id="24627" name="Rectangle 49"/>
            <p:cNvSpPr>
              <a:spLocks noChangeArrowheads="1"/>
            </p:cNvSpPr>
            <p:nvPr/>
          </p:nvSpPr>
          <p:spPr bwMode="auto">
            <a:xfrm>
              <a:off x="2516" y="3088"/>
              <a:ext cx="1042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746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8" name="Rectangle 50"/>
            <p:cNvSpPr>
              <a:spLocks noChangeArrowheads="1"/>
            </p:cNvSpPr>
            <p:nvPr/>
          </p:nvSpPr>
          <p:spPr bwMode="auto">
            <a:xfrm>
              <a:off x="3559" y="3088"/>
              <a:ext cx="769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579,5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9" name="Rectangle 51"/>
            <p:cNvSpPr>
              <a:spLocks noChangeArrowheads="1"/>
            </p:cNvSpPr>
            <p:nvPr/>
          </p:nvSpPr>
          <p:spPr bwMode="auto">
            <a:xfrm>
              <a:off x="4343" y="3094"/>
              <a:ext cx="67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77,7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0" name="Rectangle 52"/>
            <p:cNvSpPr>
              <a:spLocks noChangeArrowheads="1"/>
            </p:cNvSpPr>
            <p:nvPr/>
          </p:nvSpPr>
          <p:spPr bwMode="auto">
            <a:xfrm>
              <a:off x="158" y="3376"/>
              <a:ext cx="608" cy="2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4631" name="Rectangle 53"/>
            <p:cNvSpPr>
              <a:spLocks noChangeArrowheads="1"/>
            </p:cNvSpPr>
            <p:nvPr/>
          </p:nvSpPr>
          <p:spPr bwMode="auto">
            <a:xfrm>
              <a:off x="768" y="3376"/>
              <a:ext cx="1868" cy="2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РАСХОДЫ БЮДЖЕТА – ВСЕГО:</a:t>
              </a:r>
            </a:p>
          </p:txBody>
        </p:sp>
        <p:sp>
          <p:nvSpPr>
            <p:cNvPr id="24632" name="Rectangle 54"/>
            <p:cNvSpPr>
              <a:spLocks noChangeArrowheads="1"/>
            </p:cNvSpPr>
            <p:nvPr/>
          </p:nvSpPr>
          <p:spPr bwMode="auto">
            <a:xfrm>
              <a:off x="2516" y="3376"/>
              <a:ext cx="1042" cy="2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146611,6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3" name="Rectangle 55"/>
            <p:cNvSpPr>
              <a:spLocks noChangeArrowheads="1"/>
            </p:cNvSpPr>
            <p:nvPr/>
          </p:nvSpPr>
          <p:spPr bwMode="auto">
            <a:xfrm>
              <a:off x="3488" y="3364"/>
              <a:ext cx="810" cy="2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139474,5</a:t>
              </a: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4" name="Rectangle 56"/>
            <p:cNvSpPr>
              <a:spLocks noChangeArrowheads="1"/>
            </p:cNvSpPr>
            <p:nvPr/>
          </p:nvSpPr>
          <p:spPr bwMode="auto">
            <a:xfrm>
              <a:off x="4298" y="3379"/>
              <a:ext cx="723" cy="2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95,1</a:t>
              </a: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5" name="Line 57"/>
            <p:cNvSpPr>
              <a:spLocks noChangeShapeType="1"/>
            </p:cNvSpPr>
            <p:nvPr/>
          </p:nvSpPr>
          <p:spPr bwMode="auto">
            <a:xfrm>
              <a:off x="768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6" name="Line 58"/>
            <p:cNvSpPr>
              <a:spLocks noChangeShapeType="1"/>
            </p:cNvSpPr>
            <p:nvPr/>
          </p:nvSpPr>
          <p:spPr bwMode="auto">
            <a:xfrm>
              <a:off x="2636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7" name="Line 59"/>
            <p:cNvSpPr>
              <a:spLocks noChangeShapeType="1"/>
            </p:cNvSpPr>
            <p:nvPr/>
          </p:nvSpPr>
          <p:spPr bwMode="auto">
            <a:xfrm>
              <a:off x="3559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8" name="Line 60"/>
            <p:cNvSpPr>
              <a:spLocks noChangeShapeType="1"/>
            </p:cNvSpPr>
            <p:nvPr/>
          </p:nvSpPr>
          <p:spPr bwMode="auto">
            <a:xfrm>
              <a:off x="4330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9" name="Line 61"/>
            <p:cNvSpPr>
              <a:spLocks noChangeShapeType="1"/>
            </p:cNvSpPr>
            <p:nvPr/>
          </p:nvSpPr>
          <p:spPr bwMode="auto">
            <a:xfrm>
              <a:off x="158" y="1058"/>
              <a:ext cx="4850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0" name="Line 62"/>
            <p:cNvSpPr>
              <a:spLocks noChangeShapeType="1"/>
            </p:cNvSpPr>
            <p:nvPr/>
          </p:nvSpPr>
          <p:spPr bwMode="auto">
            <a:xfrm>
              <a:off x="158" y="1346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1" name="Line 63"/>
            <p:cNvSpPr>
              <a:spLocks noChangeShapeType="1"/>
            </p:cNvSpPr>
            <p:nvPr/>
          </p:nvSpPr>
          <p:spPr bwMode="auto">
            <a:xfrm>
              <a:off x="158" y="1633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2" name="Line 64"/>
            <p:cNvSpPr>
              <a:spLocks noChangeShapeType="1"/>
            </p:cNvSpPr>
            <p:nvPr/>
          </p:nvSpPr>
          <p:spPr bwMode="auto">
            <a:xfrm>
              <a:off x="158" y="19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3" name="Line 65"/>
            <p:cNvSpPr>
              <a:spLocks noChangeShapeType="1"/>
            </p:cNvSpPr>
            <p:nvPr/>
          </p:nvSpPr>
          <p:spPr bwMode="auto">
            <a:xfrm>
              <a:off x="88" y="2155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4" name="Line 66"/>
            <p:cNvSpPr>
              <a:spLocks noChangeShapeType="1"/>
            </p:cNvSpPr>
            <p:nvPr/>
          </p:nvSpPr>
          <p:spPr bwMode="auto">
            <a:xfrm>
              <a:off x="158" y="23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5" name="Line 67"/>
            <p:cNvSpPr>
              <a:spLocks noChangeShapeType="1"/>
            </p:cNvSpPr>
            <p:nvPr/>
          </p:nvSpPr>
          <p:spPr bwMode="auto">
            <a:xfrm>
              <a:off x="158" y="26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6" name="Line 68"/>
            <p:cNvSpPr>
              <a:spLocks noChangeShapeType="1"/>
            </p:cNvSpPr>
            <p:nvPr/>
          </p:nvSpPr>
          <p:spPr bwMode="auto">
            <a:xfrm>
              <a:off x="158" y="2854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7" name="Line 69"/>
            <p:cNvSpPr>
              <a:spLocks noChangeShapeType="1"/>
            </p:cNvSpPr>
            <p:nvPr/>
          </p:nvSpPr>
          <p:spPr bwMode="auto">
            <a:xfrm>
              <a:off x="158" y="30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8" name="Line 70"/>
            <p:cNvSpPr>
              <a:spLocks noChangeShapeType="1"/>
            </p:cNvSpPr>
            <p:nvPr/>
          </p:nvSpPr>
          <p:spPr bwMode="auto">
            <a:xfrm>
              <a:off x="158" y="3376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9" name="Line 71"/>
            <p:cNvSpPr>
              <a:spLocks noChangeShapeType="1"/>
            </p:cNvSpPr>
            <p:nvPr/>
          </p:nvSpPr>
          <p:spPr bwMode="auto">
            <a:xfrm>
              <a:off x="158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0" name="Line 72"/>
            <p:cNvSpPr>
              <a:spLocks noChangeShapeType="1"/>
            </p:cNvSpPr>
            <p:nvPr/>
          </p:nvSpPr>
          <p:spPr bwMode="auto">
            <a:xfrm>
              <a:off x="5010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1" name="Line 73"/>
            <p:cNvSpPr>
              <a:spLocks noChangeShapeType="1"/>
            </p:cNvSpPr>
            <p:nvPr/>
          </p:nvSpPr>
          <p:spPr bwMode="auto">
            <a:xfrm>
              <a:off x="158" y="79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2" name="Line 74"/>
            <p:cNvSpPr>
              <a:spLocks noChangeShapeType="1"/>
            </p:cNvSpPr>
            <p:nvPr/>
          </p:nvSpPr>
          <p:spPr bwMode="auto">
            <a:xfrm>
              <a:off x="158" y="360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4579" name="Picture 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66"/>
            <a:ext cx="7615238" cy="120173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258" y="14285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Расходы бюджета Новопокровского сельского поселения Новопокровского района на 2020 год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088313104"/>
              </p:ext>
            </p:extLst>
          </p:nvPr>
        </p:nvGraphicFramePr>
        <p:xfrm>
          <a:off x="428596" y="1071546"/>
          <a:ext cx="8232576" cy="5228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5728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AutoShape 1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8" name="AutoShape 12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9" name="AutoShape 14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0" name="AutoShape 16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1" name="AutoShape 18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2" name="AutoShape 2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4" name="AutoShape 2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5" name="AutoShape 31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6" name="AutoShape 33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7" name="AutoShape 35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679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8" name="AutoShape 37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9" name="AutoShape 3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4071934" y="40005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00166" y="428604"/>
            <a:ext cx="6199187" cy="1252539"/>
            <a:chOff x="250" y="-394"/>
            <a:chExt cx="4452" cy="700"/>
          </a:xfrm>
        </p:grpSpPr>
        <p:pic>
          <p:nvPicPr>
            <p:cNvPr id="2562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" y="-394"/>
              <a:ext cx="4452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7" name="Text Box 4"/>
            <p:cNvSpPr txBox="1">
              <a:spLocks noChangeArrowheads="1"/>
            </p:cNvSpPr>
            <p:nvPr/>
          </p:nvSpPr>
          <p:spPr bwMode="auto">
            <a:xfrm>
              <a:off x="497" y="-369"/>
              <a:ext cx="4174" cy="39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800" b="1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Расходы бюджета за </a:t>
              </a:r>
              <a:r>
                <a:rPr lang="ru-RU" sz="2800" b="1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2020 год</a:t>
              </a:r>
              <a:endParaRPr lang="ru-RU" sz="2800" b="1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</p:txBody>
        </p:sp>
      </p:grpSp>
      <p:sp>
        <p:nvSpPr>
          <p:cNvPr id="24" name="Багетная рамка 23"/>
          <p:cNvSpPr/>
          <p:nvPr/>
        </p:nvSpPr>
        <p:spPr bwMode="auto">
          <a:xfrm>
            <a:off x="214282" y="4286256"/>
            <a:ext cx="3714776" cy="2071702"/>
          </a:xfrm>
          <a:prstGeom prst="bevel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реализацию муниципальных программ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charset="0"/>
              </a:rPr>
              <a:t>83,3%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FF00"/>
                </a:solidFill>
              </a:rPr>
              <a:t>116157,9 тыс.руб.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Багетная рамка 25"/>
          <p:cNvSpPr/>
          <p:nvPr/>
        </p:nvSpPr>
        <p:spPr bwMode="auto">
          <a:xfrm>
            <a:off x="5000628" y="4286256"/>
            <a:ext cx="3786214" cy="2071702"/>
          </a:xfrm>
          <a:prstGeom prst="bevel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Непрограммные мероприятия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16,7%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FF00"/>
                </a:solidFill>
              </a:rPr>
              <a:t>23316,6 тыс.руб.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низ 27"/>
          <p:cNvSpPr/>
          <p:nvPr/>
        </p:nvSpPr>
        <p:spPr>
          <a:xfrm>
            <a:off x="785786" y="1785926"/>
            <a:ext cx="7429552" cy="2571768"/>
          </a:xfrm>
          <a:prstGeom prst="downArrow">
            <a:avLst>
              <a:gd name="adj1" fmla="val 50000"/>
              <a:gd name="adj2" fmla="val 578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Программные и непрограммные расходы 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7" name="Group 10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4252243"/>
              </p:ext>
            </p:extLst>
          </p:nvPr>
        </p:nvGraphicFramePr>
        <p:xfrm>
          <a:off x="142845" y="506715"/>
          <a:ext cx="8715436" cy="6295536"/>
        </p:xfrm>
        <a:graphic>
          <a:graphicData uri="http://schemas.openxmlformats.org/drawingml/2006/table">
            <a:tbl>
              <a:tblPr/>
              <a:tblGrid>
                <a:gridCol w="5860339"/>
                <a:gridCol w="1073561"/>
                <a:gridCol w="898251"/>
                <a:gridCol w="883285"/>
              </a:tblGrid>
              <a:tr h="710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Наименование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муниципальной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Утвержденные бюджетные назначения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2020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Кассовое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Исполнение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2020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Процент исполнения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(%)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929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1.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Муниципальная программа Новопокровского сельского поселения Новопокровского района «Развитие сети автомобильных дорог Новопокровского сельского поселения».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20593,6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18580,3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2.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Новопокровского района«Обеспечение безопасности населения»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293,8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289,4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3.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Новопокровского района «Развитие культуры»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9989,5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9897,5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4.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 Новопокровского района «Молодежь Новопокровского сельского поселения»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4854,5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4507,7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92,9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5.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 Новопокровского района «Развитие топливно-энергетического комплекса»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9013,6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8287,4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91,9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6.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 Новопокровского района «Развитие жилищно-коммунального хозяйства»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59166,9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55871,3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94,4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7.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Муниципальная программа Новопокровского сельского поселения  Новопокровского района «Информационное освещение»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300,0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280,0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93,3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8.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 Новопокровского района «Формирование современной городской среды»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17947,9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17937,0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9.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 Муниципальная программа Новопокровского сельского поселения Новопокровского района «Казачество Новопокровского сельского поселения»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74,3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69,7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93,8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7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10.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Муниципальная программа Новопокровского сельского поселения  Новопокровского района «О развитии субъектов малого бизнеса Новопокровского сельского поселения»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59,3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663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11.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Муниципальная программа Новопокровского сельского поселения Новопокровского района «Социальная поддержка граждан»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435,7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435,6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044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ИТОГО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122729,1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116157,9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94,6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0" y="0"/>
            <a:ext cx="8496300" cy="792162"/>
            <a:chOff x="230" y="108"/>
            <a:chExt cx="4472" cy="499"/>
          </a:xfrm>
        </p:grpSpPr>
        <p:pic>
          <p:nvPicPr>
            <p:cNvPr id="277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" y="108"/>
              <a:ext cx="4472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24" name="Text Box 3"/>
            <p:cNvSpPr txBox="1">
              <a:spLocks noChangeArrowheads="1"/>
            </p:cNvSpPr>
            <p:nvPr/>
          </p:nvSpPr>
          <p:spPr bwMode="auto">
            <a:xfrm>
              <a:off x="497" y="140"/>
              <a:ext cx="417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800" b="1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Исполнение программной части бюджета</a:t>
              </a:r>
              <a:endParaRPr lang="ru-RU" sz="2800" b="1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429124" y="500042"/>
          <a:ext cx="4429156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3571876"/>
            <a:ext cx="8572560" cy="2928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57158" y="3643314"/>
            <a:ext cx="82867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Новопокровском сельском поселении в рамках реализации приоритетного национального проекта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современной городской среды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успешно завершены работы по благоустройству сквера в честь 80-летия образования Краснодарского края. Площадь общественного пространства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5 853 квадратных метра. В новом месте отдыха появились полноценные детская и спортивная площадки, освещение и места для отдыха. Игровая зона для детей удобна и безопасна. На спортивной площадке расположены тренажеры, турники и зона для игры в теннис.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благоустройство сквера были выделены средства из федерального, краевого и местного бюджетов на общую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7015,0 тыс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руб. Федеральные и краевые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6103,05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тыс. руб. (87%), местные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911,95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тыс. руб. (13%).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14290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500042"/>
            <a:ext cx="3643338" cy="26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857620" y="373684"/>
            <a:ext cx="514353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декабре  2020 года был введен в эксплуатацию еще один объект благоустройства общественной территории «Аллея в честь 75-летия Победы в Великой Отечественной войне» по ул. Первенцева. Привлечено средств всего: 8 040,1</a:t>
            </a:r>
            <a:r>
              <a:rPr kumimoji="0" lang="ru-RU" sz="15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тыс. 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руб., в том числе из федерального бюджета 6 715,1 тыс. руб., краевого бюджета- 279,8 тыс. руб., из местного бюджета-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1 045,2 тыс. руб.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Аллея включает в себя две широкие пешеходные дорожки, круглую площадь по центру которой, за счет собственных и привлеченных средств фермерского сообщества и предпринимателей построен </a:t>
            </a:r>
            <a:r>
              <a:rPr kumimoji="0" lang="ru-RU" sz="15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светодинамический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фонтан. 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собственных средств, на общую сумму: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1 158,8 тыс. руб. б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ыли благоустроены еще две общественные территории: «Благоустройство аллеи на ул. Первенцева в ст.Новопокровской  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этапа», в результате чего был обустроен тротуар в конце основной аллеи. А также проведены работы по «Благоустройству </a:t>
            </a:r>
            <a:r>
              <a:rPr lang="ru-RU" sz="1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катальпового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сквера в ст. Новопокровской». Возле многофункциональной спортивной площадки в микрорайоне сахарного завода проведено устройство переходных дорожек из тротуарной плитки, связавших придомовые территории расположенных по близости МКД.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3400174" cy="194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57886"/>
            <a:ext cx="2857520" cy="221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70415"/>
            <a:ext cx="3286148" cy="190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 flipH="1">
            <a:off x="1000100" y="214290"/>
            <a:ext cx="7500990" cy="7143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Дорожное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хозяйство (Дорожный фонд)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714348" y="1071546"/>
          <a:ext cx="8001056" cy="14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5643602" cy="260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464315" y="957270"/>
            <a:ext cx="8229600" cy="94636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400" b="0" cap="none" dirty="0" smtClean="0">
                <a:solidFill>
                  <a:srgbClr val="5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дорожного фонда в 2020 году составил 20593,5 тыс. рублей,</a:t>
            </a:r>
            <a:br>
              <a:rPr lang="ru-RU" sz="2400" b="0" cap="none" dirty="0" smtClean="0">
                <a:solidFill>
                  <a:srgbClr val="5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0" cap="none" dirty="0" smtClean="0">
                <a:solidFill>
                  <a:srgbClr val="5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 них освоено 18580,3 тыс. рублей.</a:t>
            </a:r>
            <a:endParaRPr lang="ru-RU" sz="2200" cap="none" dirty="0">
              <a:solidFill>
                <a:srgbClr val="58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57158" y="2285992"/>
            <a:ext cx="8429684" cy="15716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рамках подпрограммы «Строительство, реконструкция, капитальный ремонт и ремонт автомобильных дорог общего пользования местного значения на территории Краснодарского края» государственной программы Краснодарского края «Развитие сети автомобильных дорог Краснодарского края» проведен ремонт 3 участков улиц общей протяженностью 3,0 км. На эти цели направлено </a:t>
            </a:r>
            <a:r>
              <a:rPr lang="ru-RU" sz="1600" b="1" dirty="0" smtClean="0">
                <a:solidFill>
                  <a:srgbClr val="FF0000"/>
                </a:solidFill>
              </a:rPr>
              <a:t>9582,6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тыс. рублей.</a:t>
            </a:r>
            <a:endParaRPr lang="ru-RU" sz="1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857224" y="214290"/>
            <a:ext cx="7858180" cy="100013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Капитальный ремонт артезианской скважины.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142844" y="1357298"/>
            <a:ext cx="8643998" cy="26432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целях повышения качества и надежности водоснабжения, в 2020 году, по программе Министерства ТЖ и ЖКХ проведен капитальный ремонт 6-й артезианской скважины №Д105(86/4), расположенной по ул. Советской (главный водозабор) на общую сумму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2633,2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рублей.</a:t>
            </a:r>
          </a:p>
        </p:txBody>
      </p:sp>
      <p:sp>
        <p:nvSpPr>
          <p:cNvPr id="7" name="Выноска со стрелками влево/вправо 6"/>
          <p:cNvSpPr/>
          <p:nvPr/>
        </p:nvSpPr>
        <p:spPr bwMode="auto">
          <a:xfrm>
            <a:off x="3071802" y="2928934"/>
            <a:ext cx="2714644" cy="1004700"/>
          </a:xfrm>
          <a:prstGeom prst="leftRightArrowCallou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charset="0"/>
              </a:rPr>
              <a:t>2633,2 тыс. рублей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28596" y="3071810"/>
            <a:ext cx="2571768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Краевой бюджет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00000"/>
                </a:solidFill>
              </a:rPr>
              <a:t>2290,9 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00000"/>
                </a:solidFill>
              </a:rPr>
              <a:t>тыс.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000760" y="3071810"/>
            <a:ext cx="2786082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Местный бюджет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00000"/>
                </a:solidFill>
              </a:rPr>
              <a:t>342,3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00000"/>
                </a:solidFill>
              </a:rPr>
              <a:t> тыс.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143380"/>
            <a:ext cx="2786082" cy="259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143380"/>
            <a:ext cx="2786081" cy="25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33526" y="143793"/>
            <a:ext cx="8530961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8460432" y="6365166"/>
            <a:ext cx="62143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6F900AE-A61F-4638-B3ED-069349F50BD6}" type="slidenum">
              <a:rPr lang="ru-RU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22465" y="735013"/>
            <a:ext cx="532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b="1" dirty="0">
              <a:latin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00100" y="71414"/>
            <a:ext cx="72866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Автодорожный путепровод </a:t>
            </a:r>
          </a:p>
          <a:p>
            <a:pPr indent="45720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пер. Садовому  в станице Новопокровской</a:t>
            </a:r>
          </a:p>
          <a:p>
            <a:pPr indent="457200" algn="just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097976"/>
            <a:ext cx="8286808" cy="364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Администрацией Новопокровского сельского поселения Новопокровского района 18 ноября 2019 года были поданы документы на  участие в отборе муниципальных образований на получение межбюджетных трансфертов на строительство автодорожных путепроводов в местах пересечения автомобильных дорог общего пользования местного значения и железнодорожных путей на 2021 – 2022  годы.</a:t>
            </a:r>
          </a:p>
          <a:p>
            <a:pPr algn="just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2020 году на условиях софинансирования по программе  Министерства транспорта Краснодарского края проведен электронный аукцион по выбору организации  на разработку рабочей документации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объекту «Автодорожный путепровод по  пер. Садовому в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Новопокровской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На эти цели направленно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5 420,6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тыс.рублей.  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протяженность объекта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0,667 км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ширина земельного полотна 13,40 м;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расчетный период эксплуатации 30 лет;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ширина проезжей части 6,0 м;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категория дороги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(улица местного значения в жилой застройке по СП 42.13330.2011);</a:t>
            </a:r>
          </a:p>
          <a:p>
            <a:pPr>
              <a:buFontTx/>
              <a:buChar char="-"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741314"/>
            <a:ext cx="8286808" cy="190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030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786742" cy="1214446"/>
          </a:xfrm>
          <a:prstGeom prst="rect">
            <a:avLst/>
          </a:prstGeom>
          <a:noFill/>
          <a:ln w="38100">
            <a:noFill/>
          </a:ln>
        </p:spPr>
        <p:txBody>
          <a:bodyPr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Структура финансового обеспечения</a:t>
            </a:r>
          </a:p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муниципальных учреждений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2020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592713509"/>
              </p:ext>
            </p:extLst>
          </p:nvPr>
        </p:nvGraphicFramePr>
        <p:xfrm>
          <a:off x="571472" y="1484784"/>
          <a:ext cx="8393016" cy="480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988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9058" y="285728"/>
            <a:ext cx="5046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Уважаемые жители Новопокровского сельского поселения !</a:t>
            </a:r>
            <a:endParaRPr lang="ru-RU" sz="2400" b="1" i="1" u="sng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1500174"/>
            <a:ext cx="4786346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Представляем вашему вниманию основные показатели исполнения бюджета Новопокровского сельского поселения Новопокровского района за  2020 год.  </a:t>
            </a:r>
          </a:p>
          <a:p>
            <a:pPr indent="457200" algn="just"/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Пристальное внимание администрация Новопокровского сельского поселения Новопокровского района уделяет исполнению доходной части бюджета, а также грамотному расходованию финансов. В 2020 году своевременно и в полном объеме обеспечены все обязательства перед жителями, а также продолжена работа по повышению эффективности использования средств.</a:t>
            </a:r>
          </a:p>
          <a:p>
            <a:pPr indent="457200" algn="just"/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Ставший уже традиционным программный формат бюджета позволяет четко отследить, куда направлены ресурсы и какой это дало результат. </a:t>
            </a:r>
          </a:p>
          <a:p>
            <a:pPr indent="457200" algn="just"/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Надеюсь, представленные сведения будут для вас полезны и помогут разобраться в вопросах управления финансами Новопокровского сельского поселения Новопокровского района</a:t>
            </a:r>
            <a:r>
              <a:rPr lang="ru-RU" sz="1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64" y="5657671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Новопокровского сельского поселения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Новопокровского района                                                                              А.А. Богданов</a:t>
            </a:r>
          </a:p>
          <a:p>
            <a:pPr algn="r"/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785818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71612"/>
            <a:ext cx="3571900" cy="3682538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384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7613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Text Box 6"/>
          <p:cNvSpPr txBox="1">
            <a:spLocks noChangeArrowheads="1"/>
          </p:cNvSpPr>
          <p:nvPr/>
        </p:nvSpPr>
        <p:spPr bwMode="auto">
          <a:xfrm>
            <a:off x="-1000164" y="5786455"/>
            <a:ext cx="2800350" cy="189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solidFill>
                <a:srgbClr val="FFFFFF"/>
              </a:solidFill>
              <a:latin typeface="Georgia" pitchFamily="18" charset="0"/>
              <a:ea typeface="Microsoft YaHei" pitchFamily="34" charset="-122"/>
            </a:endParaRPr>
          </a:p>
        </p:txBody>
      </p:sp>
      <p:sp>
        <p:nvSpPr>
          <p:cNvPr id="28" name="Багетная рамка 27"/>
          <p:cNvSpPr/>
          <p:nvPr/>
        </p:nvSpPr>
        <p:spPr bwMode="auto">
          <a:xfrm>
            <a:off x="571472" y="1214422"/>
            <a:ext cx="3286148" cy="2071702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cs typeface="Arial" charset="0"/>
              </a:rPr>
              <a:t>Краевой бюджет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Всего передано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cs typeface="Arial" charset="0"/>
              </a:rPr>
              <a:t>41509,1  тыс. рублей  в т.ч.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  <a:cs typeface="Arial" charset="0"/>
              </a:rPr>
              <a:t>Дотации – 10689,0 тыс. руб.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Субсидии – 30812,5 тыс. руб.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cs typeface="Arial" charset="0"/>
              </a:rPr>
              <a:t>Субвенции - 7,6 тыс. руб.</a:t>
            </a:r>
          </a:p>
        </p:txBody>
      </p:sp>
      <p:sp>
        <p:nvSpPr>
          <p:cNvPr id="29" name="Багетная рамка 28"/>
          <p:cNvSpPr/>
          <p:nvPr/>
        </p:nvSpPr>
        <p:spPr bwMode="auto">
          <a:xfrm>
            <a:off x="5143504" y="1214422"/>
            <a:ext cx="3214710" cy="2071702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Бюджет Новопокровского сельского поселения</a:t>
            </a:r>
            <a:endParaRPr lang="ru-RU" sz="1200" b="1" dirty="0" smtClean="0">
              <a:solidFill>
                <a:schemeClr val="bg1">
                  <a:lumMod val="85000"/>
                  <a:lumOff val="15000"/>
                </a:schemeClr>
              </a:solidFill>
              <a:latin typeface="Georgia" pitchFamily="18" charset="0"/>
              <a:ea typeface="Microsoft YaHei" pitchFamily="34" charset="-122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всего передано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7921,3 тыс. рублей</a:t>
            </a:r>
          </a:p>
        </p:txBody>
      </p:sp>
      <p:sp>
        <p:nvSpPr>
          <p:cNvPr id="30" name="Багетная рамка 29"/>
          <p:cNvSpPr/>
          <p:nvPr/>
        </p:nvSpPr>
        <p:spPr bwMode="auto">
          <a:xfrm>
            <a:off x="5214942" y="4286256"/>
            <a:ext cx="3214710" cy="2357454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Бюджет МО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Новопокровский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район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всего передано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6188,7 тыс. рублей</a:t>
            </a:r>
          </a:p>
        </p:txBody>
      </p:sp>
      <p:sp>
        <p:nvSpPr>
          <p:cNvPr id="33" name="Стрелка вправо с вырезом 32"/>
          <p:cNvSpPr/>
          <p:nvPr/>
        </p:nvSpPr>
        <p:spPr bwMode="auto">
          <a:xfrm>
            <a:off x="3857620" y="2643182"/>
            <a:ext cx="978408" cy="484632"/>
          </a:xfrm>
          <a:prstGeom prst="notched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Стрелка вправо с вырезом 34"/>
          <p:cNvSpPr/>
          <p:nvPr/>
        </p:nvSpPr>
        <p:spPr bwMode="auto">
          <a:xfrm rot="5400000">
            <a:off x="7396946" y="3533012"/>
            <a:ext cx="978408" cy="484632"/>
          </a:xfrm>
          <a:prstGeom prst="notched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472" y="5572140"/>
            <a:ext cx="3643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ИМБТ передаваемые бюджету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сельского поселения по соглашениям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Выгнутая вверх стрелка 14"/>
          <p:cNvSpPr/>
          <p:nvPr/>
        </p:nvSpPr>
        <p:spPr bwMode="auto">
          <a:xfrm rot="15664420">
            <a:off x="1709695" y="2285181"/>
            <a:ext cx="2365910" cy="4363313"/>
          </a:xfrm>
          <a:prstGeom prst="curved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20" y="908050"/>
            <a:ext cx="214314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ru-RU" b="1" dirty="0">
              <a:solidFill>
                <a:srgbClr val="FFCC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516688" y="836613"/>
            <a:ext cx="2447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b="1" dirty="0">
              <a:solidFill>
                <a:srgbClr val="FFCC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14290"/>
            <a:ext cx="62865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Новопокровского сельского поселения </a:t>
            </a:r>
            <a:endParaRPr lang="ru-RU" sz="28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785926"/>
            <a:ext cx="80724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Bef>
                <a:spcPct val="0"/>
              </a:spcBef>
            </a:pPr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был заключен муниципальный контракт от 28.09.2020 года        № 0318300128920000259 на оказание финансовых услуг по предоставлению кредита на сумму 5000,0 тыс. рублей под 6,82 % годовых. Срок возврата не позднее 23.12.2022 года. </a:t>
            </a:r>
          </a:p>
          <a:p>
            <a:pPr indent="360000" algn="just">
              <a:spcBef>
                <a:spcPct val="0"/>
              </a:spcBef>
            </a:pPr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Проведена работа по снижению стоимости кредитных ресурсов по заключенному контракту от 02.09.2019 № 0318300072119000026-1 «На оказание финансовых услуг по предоставлению кредита Новопокровскому сельскому поселению в 2019 году с открытием </a:t>
            </a:r>
            <a:r>
              <a:rPr lang="ru-RU" dirty="0" err="1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невозобновляемой</a:t>
            </a:r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кредитной линии для финансирования покрытия дефицита бюджета Новопокровского сельского поселения» с ПАО «Сбербанк России».</a:t>
            </a:r>
          </a:p>
          <a:p>
            <a:pPr indent="360000" algn="just">
              <a:spcBef>
                <a:spcPct val="0"/>
              </a:spcBef>
            </a:pPr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заключено дополнительное соглашение от 29.05.2020 к муниципальному контракту, согласно которому процентная ставка по  кредиту снижена на 0,06 процентных пункта.</a:t>
            </a:r>
          </a:p>
          <a:p>
            <a:pPr algn="just">
              <a:spcBef>
                <a:spcPct val="0"/>
              </a:spcBef>
            </a:pPr>
            <a:r>
              <a:rPr lang="ru-RU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Остаток средств бюджета поселения на 01.01.2020 сложился в сумме 11241,9 тыс. рублей., при этом остатки целевых средств  бюджетов других уровней отсутствуют.  </a:t>
            </a:r>
          </a:p>
          <a:p>
            <a:pPr indent="360000" algn="just">
              <a:spcBef>
                <a:spcPct val="0"/>
              </a:spcBef>
            </a:pPr>
            <a:endParaRPr lang="ru-RU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214950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13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673" y="153034"/>
            <a:ext cx="672465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700338" y="1268412"/>
            <a:ext cx="6315075" cy="523242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lIns="45720" tIns="0" rIns="45720" bIns="0"/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Impact" pitchFamily="34" charset="0"/>
                <a:ea typeface="Microsoft YaHei" pitchFamily="34" charset="-122"/>
              </a:rPr>
              <a:t>Отдел экономики, прогнозирования и доходов администрации Новопокровского сельского поселения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График работы с 8-00 до 17-00,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перерыв с 12-00 до 13-00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ea typeface="Microsoft YaHei" pitchFamily="34" charset="-122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Адрес : </a:t>
            </a:r>
            <a:r>
              <a:rPr lang="ru-RU" sz="22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Новопокровский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район, ст.Новопокровская,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ул.Ленина, 110.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ea typeface="Microsoft YaHei" pitchFamily="34" charset="-122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ea typeface="Microsoft YaHei" pitchFamily="34" charset="-122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Телефоны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(8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86149) 7-33-82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(8 86149) 7-40-69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446838" y="6524625"/>
            <a:ext cx="2697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642918"/>
            <a:ext cx="2214578" cy="26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42976" y="5500702"/>
            <a:ext cx="7488237" cy="1179513"/>
            <a:chOff x="2077" y="3510"/>
            <a:chExt cx="2014" cy="743"/>
          </a:xfrm>
        </p:grpSpPr>
        <p:pic>
          <p:nvPicPr>
            <p:cNvPr id="15372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7" y="3510"/>
              <a:ext cx="2014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2379" y="3627"/>
              <a:ext cx="1409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0" rIns="90000" bIns="396000" anchor="ctr"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dirty="0">
                <a:solidFill>
                  <a:srgbClr val="FFFFFF"/>
                </a:solidFill>
                <a:latin typeface="Georgia" pitchFamily="18" charset="0"/>
                <a:ea typeface="Microsoft YaHei" pitchFamily="34" charset="-122"/>
              </a:endParaRPr>
            </a:p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1100" dirty="0">
                <a:solidFill>
                  <a:srgbClr val="FFFFFF"/>
                </a:solidFill>
                <a:latin typeface="Georgia" pitchFamily="18" charset="0"/>
                <a:ea typeface="Microsoft YaHei" pitchFamily="34" charset="-122"/>
              </a:endParaRP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100" dirty="0">
                  <a:solidFill>
                    <a:srgbClr val="FFFFFF"/>
                  </a:solidFill>
                  <a:latin typeface="Georgia" pitchFamily="18" charset="0"/>
                  <a:ea typeface="Microsoft YaHei" pitchFamily="34" charset="-122"/>
                </a:rPr>
                <a:t>•</a:t>
              </a:r>
              <a:r>
                <a:rPr lang="ru-RU" sz="1100" b="1" dirty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Отчет об исполнении бюджета утверждается решением  Совета Новопокровского сельского поселения</a:t>
              </a: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39750" y="188913"/>
            <a:ext cx="8220075" cy="1100137"/>
            <a:chOff x="-115" y="108"/>
            <a:chExt cx="5178" cy="693"/>
          </a:xfrm>
        </p:grpSpPr>
        <p:pic>
          <p:nvPicPr>
            <p:cNvPr id="15370" name="Picture 5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15" y="108"/>
              <a:ext cx="5178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Text Box 53"/>
            <p:cNvSpPr txBox="1">
              <a:spLocks noChangeArrowheads="1"/>
            </p:cNvSpPr>
            <p:nvPr/>
          </p:nvSpPr>
          <p:spPr bwMode="auto">
            <a:xfrm>
              <a:off x="134" y="140"/>
              <a:ext cx="4900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b="1" dirty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Этапы составления и утверждения отчета об исполнении бюджета</a:t>
              </a:r>
            </a:p>
          </p:txBody>
        </p:sp>
      </p:grpSp>
      <p:sp>
        <p:nvSpPr>
          <p:cNvPr id="15364" name="Rectangle 24"/>
          <p:cNvSpPr>
            <a:spLocks noChangeArrowheads="1"/>
          </p:cNvSpPr>
          <p:nvPr/>
        </p:nvSpPr>
        <p:spPr bwMode="auto">
          <a:xfrm>
            <a:off x="900113" y="1196975"/>
            <a:ext cx="7704137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Составление отчета об исполнении бюджета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за прошедший финансовый год</a:t>
            </a:r>
          </a:p>
          <a:p>
            <a:pPr algn="ctr" eaLnBrk="0" hangingPunct="0"/>
            <a:endParaRPr lang="ru-RU" sz="1400" dirty="0"/>
          </a:p>
        </p:txBody>
      </p:sp>
      <p:sp>
        <p:nvSpPr>
          <p:cNvPr id="15365" name="Rectangle 25"/>
          <p:cNvSpPr>
            <a:spLocks noChangeArrowheads="1"/>
          </p:cNvSpPr>
          <p:nvPr/>
        </p:nvSpPr>
        <p:spPr bwMode="auto">
          <a:xfrm>
            <a:off x="900113" y="3789363"/>
            <a:ext cx="7704137" cy="790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Представление отчета об исполнении бюджета и сопутствующих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 материалов в Совет Новопокровского сельского поселения</a:t>
            </a:r>
          </a:p>
          <a:p>
            <a:pPr algn="ctr" eaLnBrk="0" hangingPunct="0"/>
            <a:endParaRPr lang="ru-RU" sz="1600" dirty="0"/>
          </a:p>
        </p:txBody>
      </p:sp>
      <p:sp>
        <p:nvSpPr>
          <p:cNvPr id="15366" name="Oval 26"/>
          <p:cNvSpPr>
            <a:spLocks noChangeArrowheads="1"/>
          </p:cNvSpPr>
          <p:nvPr/>
        </p:nvSpPr>
        <p:spPr bwMode="auto">
          <a:xfrm>
            <a:off x="2627313" y="3213100"/>
            <a:ext cx="4681537" cy="431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2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До </a:t>
            </a:r>
            <a:r>
              <a:rPr lang="ru-RU" sz="1200" b="1" dirty="0">
                <a:solidFill>
                  <a:srgbClr val="000000"/>
                </a:solidFill>
              </a:rPr>
              <a:t>1 мая текущего финансового года</a:t>
            </a:r>
          </a:p>
          <a:p>
            <a:pPr algn="ctr" eaLnBrk="0" hangingPunct="0"/>
            <a:endParaRPr lang="ru-RU" sz="1200" dirty="0"/>
          </a:p>
        </p:txBody>
      </p:sp>
      <p:sp>
        <p:nvSpPr>
          <p:cNvPr id="15367" name="Oval 27"/>
          <p:cNvSpPr>
            <a:spLocks noChangeArrowheads="1"/>
          </p:cNvSpPr>
          <p:nvPr/>
        </p:nvSpPr>
        <p:spPr bwMode="auto">
          <a:xfrm>
            <a:off x="2555875" y="1844675"/>
            <a:ext cx="4608513" cy="4333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До </a:t>
            </a:r>
            <a:r>
              <a:rPr lang="ru-RU" sz="1200" b="1" dirty="0">
                <a:solidFill>
                  <a:srgbClr val="000000"/>
                </a:solidFill>
              </a:rPr>
              <a:t>1 апреля текущего финансового года</a:t>
            </a:r>
          </a:p>
        </p:txBody>
      </p:sp>
      <p:sp>
        <p:nvSpPr>
          <p:cNvPr id="15368" name="Rectangle 30"/>
          <p:cNvSpPr>
            <a:spLocks noChangeArrowheads="1"/>
          </p:cNvSpPr>
          <p:nvPr/>
        </p:nvSpPr>
        <p:spPr bwMode="auto">
          <a:xfrm>
            <a:off x="900113" y="2349500"/>
            <a:ext cx="7704137" cy="792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0000"/>
                </a:solidFill>
              </a:rPr>
              <a:t>Представление отчета об исполнении бюджета в контрольный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</a:rPr>
              <a:t> орган для осуществления внешней проверки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  <p:sp>
        <p:nvSpPr>
          <p:cNvPr id="15369" name="Rectangle 31"/>
          <p:cNvSpPr>
            <a:spLocks noChangeArrowheads="1"/>
          </p:cNvSpPr>
          <p:nvPr/>
        </p:nvSpPr>
        <p:spPr bwMode="auto">
          <a:xfrm>
            <a:off x="900113" y="4797425"/>
            <a:ext cx="7704137" cy="720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0000"/>
                </a:solidFill>
              </a:rPr>
              <a:t>Рассмотрение</a:t>
            </a:r>
            <a:r>
              <a:rPr lang="ru-RU" sz="1400" b="1" dirty="0"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и утверждение отчета об исполнении бюджета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45431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2910" y="1071546"/>
            <a:ext cx="8220075" cy="1093787"/>
            <a:chOff x="-115" y="557"/>
            <a:chExt cx="5178" cy="689"/>
          </a:xfrm>
        </p:grpSpPr>
        <p:pic>
          <p:nvPicPr>
            <p:cNvPr id="1643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15" y="557"/>
              <a:ext cx="5178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38" name="Text Box 3"/>
            <p:cNvSpPr txBox="1">
              <a:spLocks noChangeArrowheads="1"/>
            </p:cNvSpPr>
            <p:nvPr/>
          </p:nvSpPr>
          <p:spPr bwMode="auto">
            <a:xfrm>
              <a:off x="134" y="593"/>
              <a:ext cx="4901" cy="3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Изменение основных характеристик бюджета 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Новопокровского сельского поселения в </a:t>
              </a:r>
              <a:r>
                <a:rPr lang="ru-RU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2020 году</a:t>
              </a:r>
              <a:endPara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</p:txBody>
        </p:sp>
      </p:grp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116013" y="1714488"/>
            <a:ext cx="7413625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года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решение о бюджете было внесено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поправок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обусловленных следующими причинами: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расходы остатка средств на счете бюджета на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01.01.2020;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бюджета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суммы безвозмездных поступлений, полученных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краевого  бюджета в течение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года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плановых назначений по налоговым и неналоговым доходам;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изменений в муниципальные программы по предложениям разработчиков  программ.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00113" y="4652963"/>
            <a:ext cx="7809236" cy="1828584"/>
            <a:chOff x="158" y="2840"/>
            <a:chExt cx="4872" cy="1333"/>
          </a:xfrm>
        </p:grpSpPr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158" y="2840"/>
              <a:ext cx="860" cy="5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Наименование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показателя</a:t>
              </a:r>
            </a:p>
          </p:txBody>
        </p:sp>
        <p:sp>
          <p:nvSpPr>
            <p:cNvPr id="16394" name="Rectangle 8"/>
            <p:cNvSpPr>
              <a:spLocks noChangeArrowheads="1"/>
            </p:cNvSpPr>
            <p:nvPr/>
          </p:nvSpPr>
          <p:spPr bwMode="auto">
            <a:xfrm>
              <a:off x="1020" y="2840"/>
              <a:ext cx="1631" cy="2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Плановые</a:t>
              </a:r>
              <a:r>
                <a:rPr lang="ru-RU" sz="1000" b="1" dirty="0">
                  <a:solidFill>
                    <a:schemeClr val="accent6">
                      <a:lumMod val="7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назначения</a:t>
              </a:r>
            </a:p>
          </p:txBody>
        </p:sp>
        <p:sp>
          <p:nvSpPr>
            <p:cNvPr id="16395" name="Rectangle 9"/>
            <p:cNvSpPr>
              <a:spLocks noChangeArrowheads="1"/>
            </p:cNvSpPr>
            <p:nvPr/>
          </p:nvSpPr>
          <p:spPr bwMode="auto">
            <a:xfrm>
              <a:off x="2652" y="2840"/>
              <a:ext cx="905" cy="5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Фактическое исполнение</a:t>
              </a:r>
            </a:p>
          </p:txBody>
        </p:sp>
        <p:sp>
          <p:nvSpPr>
            <p:cNvPr id="16396" name="Rectangle 10"/>
            <p:cNvSpPr>
              <a:spLocks noChangeArrowheads="1"/>
            </p:cNvSpPr>
            <p:nvPr/>
          </p:nvSpPr>
          <p:spPr bwMode="auto">
            <a:xfrm>
              <a:off x="3559" y="2840"/>
              <a:ext cx="678" cy="5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Процент</a:t>
              </a:r>
              <a:r>
                <a:rPr lang="ru-RU" sz="1000" b="1" dirty="0">
                  <a:solidFill>
                    <a:schemeClr val="accent6">
                      <a:lumMod val="7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исполнения</a:t>
              </a:r>
            </a:p>
          </p:txBody>
        </p:sp>
        <p:sp>
          <p:nvSpPr>
            <p:cNvPr id="16397" name="Rectangle 11"/>
            <p:cNvSpPr>
              <a:spLocks noChangeArrowheads="1"/>
            </p:cNvSpPr>
            <p:nvPr/>
          </p:nvSpPr>
          <p:spPr bwMode="auto">
            <a:xfrm>
              <a:off x="4239" y="2840"/>
              <a:ext cx="769" cy="5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b="1" dirty="0">
                  <a:solidFill>
                    <a:schemeClr val="bg1"/>
                  </a:solidFill>
                  <a:latin typeface="Georgia" pitchFamily="18" charset="0"/>
                </a:rPr>
                <a:t>Динамика исполнения к 2017 году в процентах</a:t>
              </a:r>
            </a:p>
          </p:txBody>
        </p:sp>
        <p:sp>
          <p:nvSpPr>
            <p:cNvPr id="16398" name="Rectangle 12"/>
            <p:cNvSpPr>
              <a:spLocks noChangeArrowheads="1"/>
            </p:cNvSpPr>
            <p:nvPr/>
          </p:nvSpPr>
          <p:spPr bwMode="auto">
            <a:xfrm>
              <a:off x="1020" y="3073"/>
              <a:ext cx="814" cy="3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dirty="0">
                  <a:solidFill>
                    <a:srgbClr val="000000"/>
                  </a:solidFill>
                  <a:latin typeface="Georgia" pitchFamily="18" charset="0"/>
                </a:rPr>
                <a:t>Первоначальный бюджет</a:t>
              </a:r>
            </a:p>
          </p:txBody>
        </p:sp>
        <p:sp>
          <p:nvSpPr>
            <p:cNvPr id="16399" name="Rectangle 13"/>
            <p:cNvSpPr>
              <a:spLocks noChangeArrowheads="1"/>
            </p:cNvSpPr>
            <p:nvPr/>
          </p:nvSpPr>
          <p:spPr bwMode="auto">
            <a:xfrm>
              <a:off x="1835" y="3073"/>
              <a:ext cx="815" cy="3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000" dirty="0">
                  <a:solidFill>
                    <a:srgbClr val="000000"/>
                  </a:solidFill>
                  <a:latin typeface="Georgia" pitchFamily="18" charset="0"/>
                </a:rPr>
                <a:t>С учетом внесенных изменений</a:t>
              </a:r>
            </a:p>
          </p:txBody>
        </p:sp>
        <p:sp>
          <p:nvSpPr>
            <p:cNvPr id="16400" name="Rectangle 14"/>
            <p:cNvSpPr>
              <a:spLocks noChangeArrowheads="1"/>
            </p:cNvSpPr>
            <p:nvPr/>
          </p:nvSpPr>
          <p:spPr bwMode="auto">
            <a:xfrm>
              <a:off x="158" y="3419"/>
              <a:ext cx="860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Доходы</a:t>
              </a:r>
            </a:p>
          </p:txBody>
        </p:sp>
        <p:sp>
          <p:nvSpPr>
            <p:cNvPr id="16401" name="Rectangle 15"/>
            <p:cNvSpPr>
              <a:spLocks noChangeArrowheads="1"/>
            </p:cNvSpPr>
            <p:nvPr/>
          </p:nvSpPr>
          <p:spPr bwMode="auto">
            <a:xfrm>
              <a:off x="1020" y="3419"/>
              <a:ext cx="814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122308,5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2" name="Rectangle 16"/>
            <p:cNvSpPr>
              <a:spLocks noChangeArrowheads="1"/>
            </p:cNvSpPr>
            <p:nvPr/>
          </p:nvSpPr>
          <p:spPr bwMode="auto">
            <a:xfrm>
              <a:off x="1835" y="3419"/>
              <a:ext cx="815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138310,4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3" name="Rectangle 17"/>
            <p:cNvSpPr>
              <a:spLocks noChangeArrowheads="1"/>
            </p:cNvSpPr>
            <p:nvPr/>
          </p:nvSpPr>
          <p:spPr bwMode="auto">
            <a:xfrm>
              <a:off x="2672" y="3406"/>
              <a:ext cx="905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142415,2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4" name="Rectangle 18"/>
            <p:cNvSpPr>
              <a:spLocks noChangeArrowheads="1"/>
            </p:cNvSpPr>
            <p:nvPr/>
          </p:nvSpPr>
          <p:spPr bwMode="auto">
            <a:xfrm>
              <a:off x="3559" y="3419"/>
              <a:ext cx="678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103%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5" name="Rectangle 19"/>
            <p:cNvSpPr>
              <a:spLocks noChangeArrowheads="1"/>
            </p:cNvSpPr>
            <p:nvPr/>
          </p:nvSpPr>
          <p:spPr bwMode="auto">
            <a:xfrm>
              <a:off x="4239" y="3419"/>
              <a:ext cx="769" cy="2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117,5%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6" name="Rectangle 20"/>
            <p:cNvSpPr>
              <a:spLocks noChangeArrowheads="1"/>
            </p:cNvSpPr>
            <p:nvPr/>
          </p:nvSpPr>
          <p:spPr bwMode="auto">
            <a:xfrm>
              <a:off x="158" y="3652"/>
              <a:ext cx="860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solidFill>
                    <a:srgbClr val="000000"/>
                  </a:solidFill>
                  <a:latin typeface="Georgia" pitchFamily="18" charset="0"/>
                </a:rPr>
                <a:t>Р</a:t>
              </a: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асход</a:t>
              </a:r>
              <a:r>
                <a:rPr lang="ru-RU" dirty="0">
                  <a:solidFill>
                    <a:srgbClr val="000000"/>
                  </a:solidFill>
                  <a:latin typeface="Georgia" pitchFamily="18" charset="0"/>
                </a:rPr>
                <a:t>ы</a:t>
              </a:r>
            </a:p>
          </p:txBody>
        </p:sp>
        <p:sp>
          <p:nvSpPr>
            <p:cNvPr id="16407" name="Rectangle 21"/>
            <p:cNvSpPr>
              <a:spLocks noChangeArrowheads="1"/>
            </p:cNvSpPr>
            <p:nvPr/>
          </p:nvSpPr>
          <p:spPr bwMode="auto">
            <a:xfrm>
              <a:off x="1020" y="3652"/>
              <a:ext cx="814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122380,2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8" name="Rectangle 22"/>
            <p:cNvSpPr>
              <a:spLocks noChangeArrowheads="1"/>
            </p:cNvSpPr>
            <p:nvPr/>
          </p:nvSpPr>
          <p:spPr bwMode="auto">
            <a:xfrm>
              <a:off x="1835" y="3652"/>
              <a:ext cx="815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146611,6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9" name="Rectangle 23"/>
            <p:cNvSpPr>
              <a:spLocks noChangeArrowheads="1"/>
            </p:cNvSpPr>
            <p:nvPr/>
          </p:nvSpPr>
          <p:spPr bwMode="auto">
            <a:xfrm>
              <a:off x="2652" y="3652"/>
              <a:ext cx="905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139474,5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0" name="Rectangle 24"/>
            <p:cNvSpPr>
              <a:spLocks noChangeArrowheads="1"/>
            </p:cNvSpPr>
            <p:nvPr/>
          </p:nvSpPr>
          <p:spPr bwMode="auto">
            <a:xfrm>
              <a:off x="3559" y="3652"/>
              <a:ext cx="678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95,1%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1" name="Rectangle 25"/>
            <p:cNvSpPr>
              <a:spLocks noChangeArrowheads="1"/>
            </p:cNvSpPr>
            <p:nvPr/>
          </p:nvSpPr>
          <p:spPr bwMode="auto">
            <a:xfrm>
              <a:off x="4239" y="3652"/>
              <a:ext cx="769" cy="2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105,6%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2" name="Rectangle 26"/>
            <p:cNvSpPr>
              <a:spLocks noChangeArrowheads="1"/>
            </p:cNvSpPr>
            <p:nvPr/>
          </p:nvSpPr>
          <p:spPr bwMode="auto">
            <a:xfrm>
              <a:off x="158" y="3885"/>
              <a:ext cx="860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Дефицит (-)</a:t>
              </a:r>
            </a:p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Профицит (+)</a:t>
              </a:r>
            </a:p>
          </p:txBody>
        </p:sp>
        <p:sp>
          <p:nvSpPr>
            <p:cNvPr id="16413" name="Rectangle 27"/>
            <p:cNvSpPr>
              <a:spLocks noChangeArrowheads="1"/>
            </p:cNvSpPr>
            <p:nvPr/>
          </p:nvSpPr>
          <p:spPr bwMode="auto">
            <a:xfrm>
              <a:off x="1020" y="3885"/>
              <a:ext cx="814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-72,4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4" name="Rectangle 28"/>
            <p:cNvSpPr>
              <a:spLocks noChangeArrowheads="1"/>
            </p:cNvSpPr>
            <p:nvPr/>
          </p:nvSpPr>
          <p:spPr bwMode="auto">
            <a:xfrm>
              <a:off x="1835" y="3885"/>
              <a:ext cx="815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-8301,2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5" name="Rectangle 29"/>
            <p:cNvSpPr>
              <a:spLocks noChangeArrowheads="1"/>
            </p:cNvSpPr>
            <p:nvPr/>
          </p:nvSpPr>
          <p:spPr bwMode="auto">
            <a:xfrm>
              <a:off x="2652" y="3885"/>
              <a:ext cx="905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2940,7</a:t>
              </a:r>
              <a:endPara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6" name="Rectangle 30"/>
            <p:cNvSpPr>
              <a:spLocks noChangeArrowheads="1"/>
            </p:cNvSpPr>
            <p:nvPr/>
          </p:nvSpPr>
          <p:spPr bwMode="auto">
            <a:xfrm>
              <a:off x="3559" y="3885"/>
              <a:ext cx="678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17" name="Rectangle 31"/>
            <p:cNvSpPr>
              <a:spLocks noChangeArrowheads="1"/>
            </p:cNvSpPr>
            <p:nvPr/>
          </p:nvSpPr>
          <p:spPr bwMode="auto">
            <a:xfrm>
              <a:off x="4239" y="3885"/>
              <a:ext cx="769" cy="2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18" name="Line 32"/>
            <p:cNvSpPr>
              <a:spLocks noChangeShapeType="1"/>
            </p:cNvSpPr>
            <p:nvPr/>
          </p:nvSpPr>
          <p:spPr bwMode="auto">
            <a:xfrm>
              <a:off x="1020" y="2840"/>
              <a:ext cx="0" cy="2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19" name="Line 33"/>
            <p:cNvSpPr>
              <a:spLocks noChangeShapeType="1"/>
            </p:cNvSpPr>
            <p:nvPr/>
          </p:nvSpPr>
          <p:spPr bwMode="auto">
            <a:xfrm>
              <a:off x="1020" y="3073"/>
              <a:ext cx="0" cy="343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0" name="Line 34"/>
            <p:cNvSpPr>
              <a:spLocks noChangeShapeType="1"/>
            </p:cNvSpPr>
            <p:nvPr/>
          </p:nvSpPr>
          <p:spPr bwMode="auto">
            <a:xfrm>
              <a:off x="1020" y="3419"/>
              <a:ext cx="0" cy="752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1" name="Line 35"/>
            <p:cNvSpPr>
              <a:spLocks noChangeShapeType="1"/>
            </p:cNvSpPr>
            <p:nvPr/>
          </p:nvSpPr>
          <p:spPr bwMode="auto">
            <a:xfrm>
              <a:off x="1835" y="3073"/>
              <a:ext cx="0" cy="109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2" name="Line 36"/>
            <p:cNvSpPr>
              <a:spLocks noChangeShapeType="1"/>
            </p:cNvSpPr>
            <p:nvPr/>
          </p:nvSpPr>
          <p:spPr bwMode="auto">
            <a:xfrm>
              <a:off x="2652" y="2840"/>
              <a:ext cx="0" cy="2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3" name="Line 37"/>
            <p:cNvSpPr>
              <a:spLocks noChangeShapeType="1"/>
            </p:cNvSpPr>
            <p:nvPr/>
          </p:nvSpPr>
          <p:spPr bwMode="auto">
            <a:xfrm>
              <a:off x="2652" y="3073"/>
              <a:ext cx="0" cy="343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4" name="Line 38"/>
            <p:cNvSpPr>
              <a:spLocks noChangeShapeType="1"/>
            </p:cNvSpPr>
            <p:nvPr/>
          </p:nvSpPr>
          <p:spPr bwMode="auto">
            <a:xfrm>
              <a:off x="2652" y="3419"/>
              <a:ext cx="0" cy="752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5" name="Line 39"/>
            <p:cNvSpPr>
              <a:spLocks noChangeShapeType="1"/>
            </p:cNvSpPr>
            <p:nvPr/>
          </p:nvSpPr>
          <p:spPr bwMode="auto">
            <a:xfrm>
              <a:off x="3559" y="2840"/>
              <a:ext cx="0" cy="13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6" name="Line 40"/>
            <p:cNvSpPr>
              <a:spLocks noChangeShapeType="1"/>
            </p:cNvSpPr>
            <p:nvPr/>
          </p:nvSpPr>
          <p:spPr bwMode="auto">
            <a:xfrm>
              <a:off x="4239" y="2840"/>
              <a:ext cx="0" cy="13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7" name="Line 41"/>
            <p:cNvSpPr>
              <a:spLocks noChangeShapeType="1"/>
            </p:cNvSpPr>
            <p:nvPr/>
          </p:nvSpPr>
          <p:spPr bwMode="auto">
            <a:xfrm>
              <a:off x="1020" y="3073"/>
              <a:ext cx="1631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8" name="Line 42"/>
            <p:cNvSpPr>
              <a:spLocks noChangeShapeType="1"/>
            </p:cNvSpPr>
            <p:nvPr/>
          </p:nvSpPr>
          <p:spPr bwMode="auto">
            <a:xfrm>
              <a:off x="158" y="3419"/>
              <a:ext cx="860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9" name="Line 43"/>
            <p:cNvSpPr>
              <a:spLocks noChangeShapeType="1"/>
            </p:cNvSpPr>
            <p:nvPr/>
          </p:nvSpPr>
          <p:spPr bwMode="auto">
            <a:xfrm>
              <a:off x="1020" y="3419"/>
              <a:ext cx="1631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0" name="Line 44"/>
            <p:cNvSpPr>
              <a:spLocks noChangeShapeType="1"/>
            </p:cNvSpPr>
            <p:nvPr/>
          </p:nvSpPr>
          <p:spPr bwMode="auto">
            <a:xfrm>
              <a:off x="2652" y="3419"/>
              <a:ext cx="2356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1" name="Line 45"/>
            <p:cNvSpPr>
              <a:spLocks noChangeShapeType="1"/>
            </p:cNvSpPr>
            <p:nvPr/>
          </p:nvSpPr>
          <p:spPr bwMode="auto">
            <a:xfrm>
              <a:off x="158" y="3652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2" name="Line 46"/>
            <p:cNvSpPr>
              <a:spLocks noChangeShapeType="1"/>
            </p:cNvSpPr>
            <p:nvPr/>
          </p:nvSpPr>
          <p:spPr bwMode="auto">
            <a:xfrm>
              <a:off x="180" y="3885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3" name="Line 47"/>
            <p:cNvSpPr>
              <a:spLocks noChangeShapeType="1"/>
            </p:cNvSpPr>
            <p:nvPr/>
          </p:nvSpPr>
          <p:spPr bwMode="auto">
            <a:xfrm>
              <a:off x="158" y="2840"/>
              <a:ext cx="0" cy="13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4" name="Line 48"/>
            <p:cNvSpPr>
              <a:spLocks noChangeShapeType="1"/>
            </p:cNvSpPr>
            <p:nvPr/>
          </p:nvSpPr>
          <p:spPr bwMode="auto">
            <a:xfrm>
              <a:off x="5010" y="2840"/>
              <a:ext cx="0" cy="1331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5" name="Line 49"/>
            <p:cNvSpPr>
              <a:spLocks noChangeShapeType="1"/>
            </p:cNvSpPr>
            <p:nvPr/>
          </p:nvSpPr>
          <p:spPr bwMode="auto">
            <a:xfrm>
              <a:off x="158" y="2840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6" name="Line 50"/>
            <p:cNvSpPr>
              <a:spLocks noChangeShapeType="1"/>
            </p:cNvSpPr>
            <p:nvPr/>
          </p:nvSpPr>
          <p:spPr bwMode="auto">
            <a:xfrm>
              <a:off x="158" y="4173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642910" y="193652"/>
            <a:ext cx="8220075" cy="1120776"/>
            <a:chOff x="-115" y="140"/>
            <a:chExt cx="5178" cy="706"/>
          </a:xfrm>
        </p:grpSpPr>
        <p:pic>
          <p:nvPicPr>
            <p:cNvPr id="16391" name="Picture 5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15" y="153"/>
              <a:ext cx="5178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Text Box 53"/>
            <p:cNvSpPr txBox="1">
              <a:spLocks noChangeArrowheads="1"/>
            </p:cNvSpPr>
            <p:nvPr/>
          </p:nvSpPr>
          <p:spPr bwMode="auto">
            <a:xfrm>
              <a:off x="134" y="140"/>
              <a:ext cx="4926" cy="5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Решением Совета Новопокровского сельского поселения от </a:t>
              </a:r>
              <a:r>
                <a:rPr lang="ru-RU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27.11.2019 №15 </a:t>
              </a: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утвержден бюджет Новопокровского сельского </a:t>
              </a:r>
              <a:r>
                <a:rPr lang="ru-RU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поселения Новопокровского района  </a:t>
              </a: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на </a:t>
              </a:r>
              <a:r>
                <a:rPr lang="ru-RU" dirty="0" smtClean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2020 </a:t>
              </a:r>
              <a:r>
                <a:rPr lang="ru-RU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год   </a:t>
              </a:r>
            </a:p>
          </p:txBody>
        </p:sp>
      </p:grpSp>
      <p:sp>
        <p:nvSpPr>
          <p:cNvPr id="16390" name="Rectangle 56"/>
          <p:cNvSpPr>
            <a:spLocks noChangeArrowheads="1"/>
          </p:cNvSpPr>
          <p:nvPr/>
        </p:nvSpPr>
        <p:spPr bwMode="auto">
          <a:xfrm>
            <a:off x="900114" y="3929066"/>
            <a:ext cx="7773972" cy="72072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Новопокровского сельского поселения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(тыс.руб.)</a:t>
            </a:r>
          </a:p>
        </p:txBody>
      </p: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21542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7"/>
          <p:cNvSpPr txBox="1">
            <a:spLocks noChangeArrowheads="1"/>
          </p:cNvSpPr>
          <p:nvPr/>
        </p:nvSpPr>
        <p:spPr>
          <a:xfrm>
            <a:off x="928662" y="71414"/>
            <a:ext cx="7858180" cy="86484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доходов бюджета Новопокровского сельского поселения</a:t>
            </a:r>
            <a:endParaRPr lang="ru-RU" sz="3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5003800" y="32797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214282" y="3857628"/>
            <a:ext cx="2786082" cy="27860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83131,5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Российской Федерации,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например: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лиц;    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имущество;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другие.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143240" y="3786190"/>
            <a:ext cx="2843226" cy="292895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11481,8 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 имущества;</a:t>
            </a:r>
          </a:p>
          <a:p>
            <a:pPr algn="ctr">
              <a:buFontTx/>
              <a:buChar char="-"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072198" y="3857628"/>
            <a:ext cx="2914664" cy="285752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47801,9 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руб.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в бюджет на безвозмездной и безвозвратной основе 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(субвенции и субсидии, иные межбюджетные трансферты).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928662" y="2928934"/>
            <a:ext cx="841822" cy="857256"/>
          </a:xfrm>
          <a:prstGeom prst="downArrow">
            <a:avLst>
              <a:gd name="adj1" fmla="val 50000"/>
              <a:gd name="adj2" fmla="val 5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0800000">
            <a:off x="7143768" y="2928934"/>
            <a:ext cx="984698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 rot="10800000">
            <a:off x="4143372" y="3000372"/>
            <a:ext cx="91326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425478" y="998783"/>
            <a:ext cx="8215370" cy="221457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ДОХОДЫ БЮДЖЕТА ПОСЕЛЕНИЯ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142415,2 тыс.руб.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3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1500" y="157163"/>
            <a:ext cx="7989888" cy="1111250"/>
            <a:chOff x="250" y="108"/>
            <a:chExt cx="4452" cy="700"/>
          </a:xfrm>
        </p:grpSpPr>
        <p:pic>
          <p:nvPicPr>
            <p:cNvPr id="174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" y="108"/>
              <a:ext cx="4452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8" name="Text Box 4"/>
            <p:cNvSpPr txBox="1">
              <a:spLocks noChangeArrowheads="1"/>
            </p:cNvSpPr>
            <p:nvPr/>
          </p:nvSpPr>
          <p:spPr bwMode="auto">
            <a:xfrm>
              <a:off x="497" y="140"/>
              <a:ext cx="4174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800" b="1" dirty="0">
                  <a:solidFill>
                    <a:srgbClr val="00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Исполнение бюджета по доходам</a:t>
              </a:r>
            </a:p>
          </p:txBody>
        </p:sp>
      </p:grp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" y="1109663"/>
            <a:ext cx="80914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 Box 8"/>
          <p:cNvSpPr txBox="1">
            <a:spLocks noChangeArrowheads="1"/>
          </p:cNvSpPr>
          <p:nvPr/>
        </p:nvSpPr>
        <p:spPr bwMode="auto">
          <a:xfrm>
            <a:off x="9308594" y="1366823"/>
            <a:ext cx="494648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FF0000"/>
              </a:solidFill>
              <a:latin typeface="Georgia" pitchFamily="18" charset="0"/>
              <a:ea typeface="Microsoft YaHei" pitchFamily="34" charset="-122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4213" y="4868863"/>
            <a:ext cx="3600450" cy="1630362"/>
            <a:chOff x="461" y="3007"/>
            <a:chExt cx="1707" cy="1027"/>
          </a:xfrm>
        </p:grpSpPr>
        <p:pic>
          <p:nvPicPr>
            <p:cNvPr id="17423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1" y="3007"/>
              <a:ext cx="1707" cy="1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4" name="Text Box 11"/>
            <p:cNvSpPr txBox="1">
              <a:spLocks noChangeArrowheads="1"/>
            </p:cNvSpPr>
            <p:nvPr/>
          </p:nvSpPr>
          <p:spPr bwMode="auto">
            <a:xfrm>
              <a:off x="525" y="3071"/>
              <a:ext cx="1579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 dirty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Объём погашенной задолженности 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423,3</a:t>
              </a:r>
              <a:r>
                <a:rPr lang="ru-RU" b="1" dirty="0" smtClean="0">
                  <a:solidFill>
                    <a:srgbClr val="FF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 </a:t>
              </a:r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тыс.руб. 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786314" y="4857760"/>
            <a:ext cx="3671888" cy="1584325"/>
            <a:chOff x="3045" y="1509"/>
            <a:chExt cx="1665" cy="1027"/>
          </a:xfrm>
        </p:grpSpPr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5" y="1509"/>
              <a:ext cx="1665" cy="1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Text Box 14"/>
            <p:cNvSpPr txBox="1">
              <a:spLocks noChangeArrowheads="1"/>
            </p:cNvSpPr>
            <p:nvPr/>
          </p:nvSpPr>
          <p:spPr bwMode="auto">
            <a:xfrm>
              <a:off x="3110" y="1574"/>
              <a:ext cx="1534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 dirty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Приглашено 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 dirty="0" smtClean="0">
                  <a:solidFill>
                    <a:srgbClr val="FF0000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207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 dirty="0" smtClean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 </a:t>
              </a:r>
              <a:r>
                <a:rPr lang="ru-RU" b="1" dirty="0">
                  <a:solidFill>
                    <a:srgbClr val="000000"/>
                  </a:solidFill>
                  <a:latin typeface="Georgia" pitchFamily="18" charset="0"/>
                  <a:ea typeface="Microsoft YaHei" pitchFamily="34" charset="-122"/>
                </a:rPr>
                <a:t>налогоплательщиков по недоимке 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143108" y="3857628"/>
            <a:ext cx="1285884" cy="981077"/>
            <a:chOff x="1179" y="2600"/>
            <a:chExt cx="317" cy="347"/>
          </a:xfrm>
        </p:grpSpPr>
        <p:pic>
          <p:nvPicPr>
            <p:cNvPr id="17419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79" y="2600"/>
              <a:ext cx="317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Text Box 17"/>
            <p:cNvSpPr txBox="1">
              <a:spLocks noChangeArrowheads="1"/>
            </p:cNvSpPr>
            <p:nvPr/>
          </p:nvSpPr>
          <p:spPr bwMode="auto">
            <a:xfrm>
              <a:off x="1270" y="2614"/>
              <a:ext cx="13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429388" y="3786190"/>
            <a:ext cx="1214446" cy="1052515"/>
            <a:chOff x="1179" y="2600"/>
            <a:chExt cx="317" cy="347"/>
          </a:xfrm>
        </p:grpSpPr>
        <p:pic>
          <p:nvPicPr>
            <p:cNvPr id="17431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79" y="2600"/>
              <a:ext cx="317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2" name="Text Box 17"/>
            <p:cNvSpPr txBox="1">
              <a:spLocks noChangeArrowheads="1"/>
            </p:cNvSpPr>
            <p:nvPr/>
          </p:nvSpPr>
          <p:spPr bwMode="auto">
            <a:xfrm>
              <a:off x="1270" y="2614"/>
              <a:ext cx="13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22" name="Овал 21"/>
          <p:cNvSpPr/>
          <p:nvPr/>
        </p:nvSpPr>
        <p:spPr bwMode="auto">
          <a:xfrm>
            <a:off x="1000100" y="2214554"/>
            <a:ext cx="7286676" cy="177165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Georgia" pitchFamily="18" charset="0"/>
                <a:ea typeface="Microsoft YaHei" pitchFamily="34" charset="-122"/>
              </a:rPr>
              <a:t>За 2020 год проведено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Microsoft YaHei" pitchFamily="34" charset="-122"/>
              </a:rPr>
              <a:t>20 </a:t>
            </a:r>
            <a:r>
              <a:rPr lang="ru-RU" b="1" dirty="0" smtClean="0">
                <a:solidFill>
                  <a:srgbClr val="000000"/>
                </a:solidFill>
                <a:latin typeface="Georgia" pitchFamily="18" charset="0"/>
                <a:ea typeface="Microsoft YaHei" pitchFamily="34" charset="-122"/>
              </a:rPr>
              <a:t>заседания межведомственных комиссий </a:t>
            </a:r>
            <a:endParaRPr lang="ru-RU" b="1" dirty="0">
              <a:solidFill>
                <a:srgbClr val="000000"/>
              </a:solidFill>
              <a:latin typeface="Georgia" pitchFamily="18" charset="0"/>
              <a:ea typeface="Microsoft YaHei" pitchFamily="34" charset="-122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3571876"/>
            <a:ext cx="110377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712" y="156969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налоговых доходов бюджета Новопокровского сельского поселения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2020году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1871035892"/>
              </p:ext>
            </p:extLst>
          </p:nvPr>
        </p:nvGraphicFramePr>
        <p:xfrm>
          <a:off x="642910" y="1643050"/>
          <a:ext cx="8060906" cy="478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322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1414"/>
            <a:ext cx="748883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Структура неналоговых доходов бюджета Новопокровского  сельского поселения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2020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3974547269"/>
              </p:ext>
            </p:extLst>
          </p:nvPr>
        </p:nvGraphicFramePr>
        <p:xfrm>
          <a:off x="539552" y="1500174"/>
          <a:ext cx="8232576" cy="521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11" descr="C:\Documents and Settings\Администратор\Рабочий стол\фото станицы\герб новопокровско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76253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971600" y="214290"/>
            <a:ext cx="7776864" cy="14145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charset="0"/>
              </a:rPr>
              <a:t>Структура безвозмездных поступлений в бюджет Новопокровского сельского поселения  Новопокровского района  в 2020 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356582929"/>
              </p:ext>
            </p:extLst>
          </p:nvPr>
        </p:nvGraphicFramePr>
        <p:xfrm>
          <a:off x="428596" y="1500174"/>
          <a:ext cx="8501122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9917</TotalTime>
  <Words>1579</Words>
  <Application>Microsoft Office PowerPoint</Application>
  <PresentationFormat>Экран (4:3)</PresentationFormat>
  <Paragraphs>304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Бюджет для граждан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Объем дорожного фонда в 2020 году составил 20593,5 тыс. рублей, из них освоено 18580,3 тыс. рублей.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</dc:creator>
  <cp:lastModifiedBy>User Windows</cp:lastModifiedBy>
  <cp:revision>786</cp:revision>
  <cp:lastPrinted>2018-11-28T14:13:27Z</cp:lastPrinted>
  <dcterms:created xsi:type="dcterms:W3CDTF">2017-11-30T07:35:28Z</dcterms:created>
  <dcterms:modified xsi:type="dcterms:W3CDTF">2021-04-27T08:26:20Z</dcterms:modified>
</cp:coreProperties>
</file>