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94" r:id="rId2"/>
    <p:sldId id="272" r:id="rId3"/>
    <p:sldId id="275" r:id="rId4"/>
    <p:sldId id="276" r:id="rId5"/>
    <p:sldId id="277" r:id="rId6"/>
    <p:sldId id="278" r:id="rId7"/>
    <p:sldId id="279" r:id="rId8"/>
    <p:sldId id="280" r:id="rId9"/>
    <p:sldId id="283" r:id="rId10"/>
    <p:sldId id="284" r:id="rId11"/>
    <p:sldId id="281" r:id="rId12"/>
    <p:sldId id="282" r:id="rId13"/>
    <p:sldId id="263" r:id="rId14"/>
    <p:sldId id="264" r:id="rId15"/>
    <p:sldId id="265" r:id="rId16"/>
    <p:sldId id="285" r:id="rId17"/>
    <p:sldId id="286" r:id="rId18"/>
    <p:sldId id="287" r:id="rId19"/>
    <p:sldId id="295" r:id="rId20"/>
    <p:sldId id="296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61459573274927126"/>
          <c:h val="0.941597966589187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78107,7</c:v>
                </c:pt>
              </c:strCache>
            </c:strRef>
          </c:tx>
          <c:explosion val="27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1.5117367911501896E-2"/>
                  <c:y val="-9.025768799852845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7188301828897314E-3"/>
                  <c:y val="3.451029247002558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7110056554562721E-2"/>
                  <c:y val="1.858246517616762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"/>
                  <c:y val="-8.494841223390912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1757952820057031E-2"/>
                  <c:y val="-2.123710305847728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b="1">
                    <a:solidFill>
                      <a:srgbClr val="58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НДФЛ - 30788,0 тыс.рублей</c:v>
                </c:pt>
                <c:pt idx="1">
                  <c:v>Акцизы - 4991,8 тыс.рублей</c:v>
                </c:pt>
                <c:pt idx="2">
                  <c:v>ЕСХН - 16893,8 тыс.рублей</c:v>
                </c:pt>
                <c:pt idx="3">
                  <c:v>Земельный налог -  21951,0 тыс.рублей</c:v>
                </c:pt>
                <c:pt idx="4">
                  <c:v>Налог на имущество физ лиц - 3545,5 тыс.рублей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30788</c:v>
                </c:pt>
                <c:pt idx="1">
                  <c:v>4991.8</c:v>
                </c:pt>
                <c:pt idx="2">
                  <c:v>16893.8</c:v>
                </c:pt>
                <c:pt idx="3">
                  <c:v>21951</c:v>
                </c:pt>
                <c:pt idx="4">
                  <c:v>3545.5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 b="1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lang="ru-RU" sz="1400" b="1" i="0" u="none" strike="noStrike" kern="1200" baseline="0">
                <a:solidFill>
                  <a:srgbClr val="58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lang="ru-RU" sz="1400" b="1" i="0" u="none" strike="noStrike" kern="1200" baseline="0">
                <a:solidFill>
                  <a:srgbClr val="58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lang="ru-RU" sz="1400" b="1" i="0" u="none" strike="noStrike" kern="1200" baseline="0">
                <a:solidFill>
                  <a:srgbClr val="58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lang="ru-RU" sz="1400" b="1" i="0" u="none" strike="noStrike" kern="1200" baseline="0">
                <a:solidFill>
                  <a:srgbClr val="58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4693473211971153"/>
          <c:y val="0.25643801943111322"/>
          <c:w val="0.34298702260595382"/>
          <c:h val="0.57207237337168271"/>
        </c:manualLayout>
      </c:layout>
      <c:overlay val="0"/>
      <c:txPr>
        <a:bodyPr/>
        <a:lstStyle/>
        <a:p>
          <a:pPr>
            <a:defRPr sz="1400">
              <a:solidFill>
                <a:srgbClr val="58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 w="57150" cmpd="thickThin">
      <a:solidFill>
        <a:schemeClr val="accent6">
          <a:lumMod val="50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chemeClr val="accent4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  <a:ln>
                <a:solidFill>
                  <a:srgbClr val="7030A0"/>
                </a:solidFill>
              </a:ln>
            </c:spPr>
          </c:dPt>
          <c:dLbls>
            <c:dLbl>
              <c:idx val="0"/>
              <c:layout>
                <c:manualLayout>
                  <c:x val="2.6487699597307089E-2"/>
                  <c:y val="-1.84269230563267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4285045166907663E-2"/>
                  <c:y val="2.89476865030519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0254078431829843E-2"/>
                  <c:y val="-2.197502710038502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2406989015345868E-2"/>
                  <c:y val="-2.197502710038502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58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 -                  1380,2 тыс.рублей</c:v>
                </c:pt>
                <c:pt idx="1">
                  <c:v>Доходы от оказания платных услуг (работ) и компенсации затрат государства  - 10267,1 тыс.рублей</c:v>
                </c:pt>
                <c:pt idx="2">
                  <c:v>Доходы от продажи материальных и нематериальных активов - 70 тыс.рублей</c:v>
                </c:pt>
                <c:pt idx="3">
                  <c:v>Прочие неналоговые доходы - 100,0 тыс.рублей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1380.2</c:v>
                </c:pt>
                <c:pt idx="1">
                  <c:v>10267.1</c:v>
                </c:pt>
                <c:pt idx="2">
                  <c:v>70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 b="1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="1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464167230281261"/>
          <c:y val="9.8019242994636532E-2"/>
          <c:w val="0.40301711153349806"/>
          <c:h val="0.80396151401072691"/>
        </c:manualLayout>
      </c:layout>
      <c:overlay val="0"/>
      <c:txPr>
        <a:bodyPr/>
        <a:lstStyle/>
        <a:p>
          <a:pPr>
            <a:defRPr sz="1400">
              <a:solidFill>
                <a:srgbClr val="58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 w="57150" cmpd="thickThin">
      <a:solidFill>
        <a:schemeClr val="accent6">
          <a:lumMod val="50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6451631636888832"/>
          <c:y val="5.5402134907328031E-2"/>
        </c:manualLayout>
      </c:layout>
      <c:overlay val="0"/>
      <c:txPr>
        <a:bodyPr/>
        <a:lstStyle/>
        <a:p>
          <a:pPr>
            <a:defRPr sz="2400">
              <a:solidFill>
                <a:srgbClr val="5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46553,1 тыс. руб.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-3.88275269689961E-2"/>
                  <c:y val="-0.3235213452799126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3782033860333246E-2"/>
                  <c:y val="-7.97348815331274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7025954875537239E-2"/>
                  <c:y val="-3.785932675310486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3188419835812552E-2"/>
                  <c:y val="-4.41350742362054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МУ "Перспектива" - 37365,0 тыс. рублей</c:v>
                </c:pt>
                <c:pt idx="1">
                  <c:v>МУ "Имущество" - 5037,1 тыс. рублей</c:v>
                </c:pt>
                <c:pt idx="2">
                  <c:v>МУ "МКМЦ "Новопокровский" - 3530,8 тыс. рублей</c:v>
                </c:pt>
                <c:pt idx="3">
                  <c:v>МУК "Новопокровская поселенческая библиотека" - 620,2 тыс. рублей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37365</c:v>
                </c:pt>
                <c:pt idx="1">
                  <c:v>5037.1000000000004</c:v>
                </c:pt>
                <c:pt idx="2">
                  <c:v>3530.8</c:v>
                </c:pt>
                <c:pt idx="3">
                  <c:v>620.20000000000005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212260621179836"/>
          <c:y val="0.13730018435766905"/>
          <c:w val="0.38621661413194674"/>
          <c:h val="0.79131622271620294"/>
        </c:manualLayout>
      </c:layout>
      <c:overlay val="0"/>
      <c:txPr>
        <a:bodyPr/>
        <a:lstStyle/>
        <a:p>
          <a:pPr>
            <a:defRPr sz="1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 w="57150" cmpd="thickThin">
      <a:solidFill>
        <a:schemeClr val="accent6">
          <a:lumMod val="50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image" Target="../media/image44.jpeg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image" Target="../media/image44.jpeg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EEC7C3-DC61-4C6A-8853-0AD7BB2B2A4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6F05C7-B8A6-4C94-B36C-4752EDD80F9C}">
      <dgm:prSet phldrT="[Текст]" custT="1"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400" b="1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Комплексное и устойчивое развитие Новопокровского сельского поселения в сфере строительства, архитектуры и дорожного хозяйства</a:t>
          </a:r>
          <a:endParaRPr lang="ru-RU" sz="1400" dirty="0">
            <a:solidFill>
              <a:srgbClr val="580000"/>
            </a:solidFill>
          </a:endParaRPr>
        </a:p>
      </dgm:t>
    </dgm:pt>
    <dgm:pt modelId="{02FDF29D-2C4A-4CC7-AEB9-C3C14FC4AE3F}" type="parTrans" cxnId="{80E04E78-DD18-473F-AA23-1C2C3E518411}">
      <dgm:prSet/>
      <dgm:spPr/>
      <dgm:t>
        <a:bodyPr/>
        <a:lstStyle/>
        <a:p>
          <a:endParaRPr lang="ru-RU"/>
        </a:p>
      </dgm:t>
    </dgm:pt>
    <dgm:pt modelId="{2876838F-1246-4B85-B877-2644E9D0BB61}" type="sibTrans" cxnId="{80E04E78-DD18-473F-AA23-1C2C3E518411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0EB723FA-FB1A-48B8-827F-C42DAA0A2510}">
      <dgm:prSet phldrT="[Текст]"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/>
          <a:r>
            <a:rPr lang="ru-RU" b="1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Обеспечение безопасности населения</a:t>
          </a:r>
          <a:endParaRPr lang="ru-RU" dirty="0">
            <a:solidFill>
              <a:srgbClr val="580000"/>
            </a:solidFill>
          </a:endParaRPr>
        </a:p>
      </dgm:t>
    </dgm:pt>
    <dgm:pt modelId="{5B325B0C-2469-4062-A115-BE43F8793B1E}" type="parTrans" cxnId="{105BE58C-0D8B-48E1-99F8-D2299D4CF992}">
      <dgm:prSet/>
      <dgm:spPr/>
      <dgm:t>
        <a:bodyPr/>
        <a:lstStyle/>
        <a:p>
          <a:endParaRPr lang="ru-RU"/>
        </a:p>
      </dgm:t>
    </dgm:pt>
    <dgm:pt modelId="{AAF3EB36-6A0E-43A7-BC70-E2AD7E2752EC}" type="sibTrans" cxnId="{105BE58C-0D8B-48E1-99F8-D2299D4CF992}">
      <dgm:prSet/>
      <dgm:spPr/>
      <dgm:t>
        <a:bodyPr/>
        <a:lstStyle/>
        <a:p>
          <a:endParaRPr lang="ru-RU"/>
        </a:p>
      </dgm:t>
    </dgm:pt>
    <dgm:pt modelId="{6158C2F3-FFC9-4A92-990C-8A5E6413CDAD}">
      <dgm:prSet phldrT="[Текст]"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/>
          <a:r>
            <a:rPr lang="ru-RU" b="1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Развитие культуры</a:t>
          </a:r>
          <a:endParaRPr lang="ru-RU" dirty="0">
            <a:solidFill>
              <a:srgbClr val="580000"/>
            </a:solidFill>
          </a:endParaRPr>
        </a:p>
      </dgm:t>
    </dgm:pt>
    <dgm:pt modelId="{345769A3-72B0-47A4-88BA-EDDCDB2200F0}" type="parTrans" cxnId="{7BF85841-E665-432C-ACE2-FC02EB6FD1D2}">
      <dgm:prSet/>
      <dgm:spPr/>
      <dgm:t>
        <a:bodyPr/>
        <a:lstStyle/>
        <a:p>
          <a:endParaRPr lang="ru-RU"/>
        </a:p>
      </dgm:t>
    </dgm:pt>
    <dgm:pt modelId="{244202A7-A735-45AF-8297-5B6B3F01FDA1}" type="sibTrans" cxnId="{7BF85841-E665-432C-ACE2-FC02EB6FD1D2}">
      <dgm:prSet/>
      <dgm:spPr/>
      <dgm:t>
        <a:bodyPr/>
        <a:lstStyle/>
        <a:p>
          <a:endParaRPr lang="ru-RU"/>
        </a:p>
      </dgm:t>
    </dgm:pt>
    <dgm:pt modelId="{AD231DE4-CB44-41D5-91A0-5BFBD3D71C46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/>
          <a:r>
            <a:rPr lang="ru-RU" b="1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Молодежь Новопокровского сельского поселения</a:t>
          </a:r>
          <a:endParaRPr lang="ru-RU" dirty="0">
            <a:solidFill>
              <a:srgbClr val="580000"/>
            </a:solidFill>
          </a:endParaRPr>
        </a:p>
      </dgm:t>
    </dgm:pt>
    <dgm:pt modelId="{565F3282-C5BE-4AA4-AE3C-12FF286CC49A}" type="parTrans" cxnId="{600CB363-E30E-473F-90B7-75FD12E0BB68}">
      <dgm:prSet/>
      <dgm:spPr/>
      <dgm:t>
        <a:bodyPr/>
        <a:lstStyle/>
        <a:p>
          <a:endParaRPr lang="ru-RU"/>
        </a:p>
      </dgm:t>
    </dgm:pt>
    <dgm:pt modelId="{B7407BF4-756A-49CA-B18C-86DCCE6E0EA3}" type="sibTrans" cxnId="{600CB363-E30E-473F-90B7-75FD12E0BB68}">
      <dgm:prSet/>
      <dgm:spPr/>
      <dgm:t>
        <a:bodyPr/>
        <a:lstStyle/>
        <a:p>
          <a:endParaRPr lang="ru-RU"/>
        </a:p>
      </dgm:t>
    </dgm:pt>
    <dgm:pt modelId="{6A82930C-E9FD-43BF-A6BD-7D48F5D21DB4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/>
          <a:r>
            <a:rPr lang="ru-RU" b="1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Развитие топливно-энергетического комплекса</a:t>
          </a:r>
          <a:endParaRPr lang="ru-RU" dirty="0">
            <a:solidFill>
              <a:srgbClr val="580000"/>
            </a:solidFill>
          </a:endParaRPr>
        </a:p>
      </dgm:t>
    </dgm:pt>
    <dgm:pt modelId="{AEBF85B9-7567-479D-88AE-B20640E6D12F}" type="parTrans" cxnId="{D3685AA2-0665-4EBD-8CAA-0C77647AFBC3}">
      <dgm:prSet/>
      <dgm:spPr/>
      <dgm:t>
        <a:bodyPr/>
        <a:lstStyle/>
        <a:p>
          <a:endParaRPr lang="ru-RU"/>
        </a:p>
      </dgm:t>
    </dgm:pt>
    <dgm:pt modelId="{A161E517-C1F4-4E90-855C-8413F5D6339D}" type="sibTrans" cxnId="{D3685AA2-0665-4EBD-8CAA-0C77647AFBC3}">
      <dgm:prSet/>
      <dgm:spPr/>
      <dgm:t>
        <a:bodyPr/>
        <a:lstStyle/>
        <a:p>
          <a:endParaRPr lang="ru-RU"/>
        </a:p>
      </dgm:t>
    </dgm:pt>
    <dgm:pt modelId="{7E7BC468-44CA-4241-8DA2-5BC64408B935}" type="pres">
      <dgm:prSet presAssocID="{75EEC7C3-DC61-4C6A-8853-0AD7BB2B2A4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20B9E0A-28A8-421A-A264-49F0C655C1D8}" type="pres">
      <dgm:prSet presAssocID="{75EEC7C3-DC61-4C6A-8853-0AD7BB2B2A40}" presName="Name1" presStyleCnt="0"/>
      <dgm:spPr/>
    </dgm:pt>
    <dgm:pt modelId="{6CF711D9-69C1-4298-B893-7EA1AB0E0F20}" type="pres">
      <dgm:prSet presAssocID="{75EEC7C3-DC61-4C6A-8853-0AD7BB2B2A40}" presName="cycle" presStyleCnt="0"/>
      <dgm:spPr/>
    </dgm:pt>
    <dgm:pt modelId="{93CFE75B-89A6-4C90-9555-F1CA0273537D}" type="pres">
      <dgm:prSet presAssocID="{75EEC7C3-DC61-4C6A-8853-0AD7BB2B2A40}" presName="srcNode" presStyleLbl="node1" presStyleIdx="0" presStyleCnt="5"/>
      <dgm:spPr/>
    </dgm:pt>
    <dgm:pt modelId="{CE4CC67C-572F-4EAE-B9ED-6B78225882D4}" type="pres">
      <dgm:prSet presAssocID="{75EEC7C3-DC61-4C6A-8853-0AD7BB2B2A40}" presName="conn" presStyleLbl="parChTrans1D2" presStyleIdx="0" presStyleCnt="1"/>
      <dgm:spPr/>
      <dgm:t>
        <a:bodyPr/>
        <a:lstStyle/>
        <a:p>
          <a:endParaRPr lang="ru-RU"/>
        </a:p>
      </dgm:t>
    </dgm:pt>
    <dgm:pt modelId="{93EE1DBD-4491-43E7-B4A1-BC178EFCBB8D}" type="pres">
      <dgm:prSet presAssocID="{75EEC7C3-DC61-4C6A-8853-0AD7BB2B2A40}" presName="extraNode" presStyleLbl="node1" presStyleIdx="0" presStyleCnt="5"/>
      <dgm:spPr/>
    </dgm:pt>
    <dgm:pt modelId="{FD5E8E5B-52B8-4C05-9017-2F1E526965A8}" type="pres">
      <dgm:prSet presAssocID="{75EEC7C3-DC61-4C6A-8853-0AD7BB2B2A40}" presName="dstNode" presStyleLbl="node1" presStyleIdx="0" presStyleCnt="5"/>
      <dgm:spPr/>
    </dgm:pt>
    <dgm:pt modelId="{6EBDCB5C-7906-48AC-B99F-3A584D5F168E}" type="pres">
      <dgm:prSet presAssocID="{B06F05C7-B8A6-4C94-B36C-4752EDD80F9C}" presName="text_1" presStyleLbl="node1" presStyleIdx="0" presStyleCnt="5" custScaleY="142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5F0DC-6C93-4764-A61B-8572602093D2}" type="pres">
      <dgm:prSet presAssocID="{B06F05C7-B8A6-4C94-B36C-4752EDD80F9C}" presName="accent_1" presStyleCnt="0"/>
      <dgm:spPr/>
    </dgm:pt>
    <dgm:pt modelId="{14535605-391C-45E4-9DFB-6F62047F3977}" type="pres">
      <dgm:prSet presAssocID="{B06F05C7-B8A6-4C94-B36C-4752EDD80F9C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2267D51E-8F84-4186-A4DE-60F3B9922567}" type="pres">
      <dgm:prSet presAssocID="{0EB723FA-FB1A-48B8-827F-C42DAA0A251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2EB14-BD25-4B8A-86E4-3A9CA4C9E599}" type="pres">
      <dgm:prSet presAssocID="{0EB723FA-FB1A-48B8-827F-C42DAA0A2510}" presName="accent_2" presStyleCnt="0"/>
      <dgm:spPr/>
    </dgm:pt>
    <dgm:pt modelId="{321C0199-8574-4F13-877D-DD5F5ABA7351}" type="pres">
      <dgm:prSet presAssocID="{0EB723FA-FB1A-48B8-827F-C42DAA0A2510}" presName="accentRepeatNode" presStyleLbl="solidFgAcc1" presStyleIdx="1" presStyleCnt="5"/>
      <dgm:spPr>
        <a:blipFill dpi="0" rotWithShape="0">
          <a:blip xmlns:r="http://schemas.openxmlformats.org/officeDocument/2006/relationships" r:embed="rId2"/>
          <a:srcRect/>
          <a:stretch>
            <a:fillRect l="7352" t="7352" r="7352" b="7352"/>
          </a:stretch>
        </a:blipFill>
        <a:ln>
          <a:solidFill>
            <a:schemeClr val="accent6">
              <a:lumMod val="50000"/>
            </a:schemeClr>
          </a:solidFill>
        </a:ln>
      </dgm:spPr>
    </dgm:pt>
    <dgm:pt modelId="{8EF506A8-5561-4BE9-B954-75B6A6FFBC01}" type="pres">
      <dgm:prSet presAssocID="{6158C2F3-FFC9-4A92-990C-8A5E6413CDA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63701-343D-438A-AEE7-2C9003D35DC4}" type="pres">
      <dgm:prSet presAssocID="{6158C2F3-FFC9-4A92-990C-8A5E6413CDAD}" presName="accent_3" presStyleCnt="0"/>
      <dgm:spPr/>
    </dgm:pt>
    <dgm:pt modelId="{760338DD-9EA2-4255-9FC1-B3BC1FFC212A}" type="pres">
      <dgm:prSet presAssocID="{6158C2F3-FFC9-4A92-990C-8A5E6413CDAD}" presName="accentRepeatNode" presStyleLbl="solidFgAcc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</dgm:pt>
    <dgm:pt modelId="{9013291C-B56A-4CF1-84D1-2D7F5130C856}" type="pres">
      <dgm:prSet presAssocID="{AD231DE4-CB44-41D5-91A0-5BFBD3D71C4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C79A1-A7BB-474F-AB6A-85DCC029ACD1}" type="pres">
      <dgm:prSet presAssocID="{AD231DE4-CB44-41D5-91A0-5BFBD3D71C46}" presName="accent_4" presStyleCnt="0"/>
      <dgm:spPr/>
    </dgm:pt>
    <dgm:pt modelId="{7D2EC09B-51ED-4C81-8607-8D3836E5C1E3}" type="pres">
      <dgm:prSet presAssocID="{AD231DE4-CB44-41D5-91A0-5BFBD3D71C46}" presName="accentRepeatNode" presStyleLbl="solidFgAcc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</dgm:pt>
    <dgm:pt modelId="{95D07354-CE8E-4286-844D-0B699E60DB7F}" type="pres">
      <dgm:prSet presAssocID="{6A82930C-E9FD-43BF-A6BD-7D48F5D21DB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1E605-BF9D-45E4-90DE-2C2DDE3A853B}" type="pres">
      <dgm:prSet presAssocID="{6A82930C-E9FD-43BF-A6BD-7D48F5D21DB4}" presName="accent_5" presStyleCnt="0"/>
      <dgm:spPr/>
    </dgm:pt>
    <dgm:pt modelId="{69B729CC-BC38-4CA7-AC7D-D5A115B667B5}" type="pres">
      <dgm:prSet presAssocID="{6A82930C-E9FD-43BF-A6BD-7D48F5D21DB4}" presName="accentRepeatNode" presStyleLbl="solidFgAcc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</dgm:pt>
  </dgm:ptLst>
  <dgm:cxnLst>
    <dgm:cxn modelId="{D3685AA2-0665-4EBD-8CAA-0C77647AFBC3}" srcId="{75EEC7C3-DC61-4C6A-8853-0AD7BB2B2A40}" destId="{6A82930C-E9FD-43BF-A6BD-7D48F5D21DB4}" srcOrd="4" destOrd="0" parTransId="{AEBF85B9-7567-479D-88AE-B20640E6D12F}" sibTransId="{A161E517-C1F4-4E90-855C-8413F5D6339D}"/>
    <dgm:cxn modelId="{42C9BB0D-D06F-4232-962A-6F0EB288AED3}" type="presOf" srcId="{B06F05C7-B8A6-4C94-B36C-4752EDD80F9C}" destId="{6EBDCB5C-7906-48AC-B99F-3A584D5F168E}" srcOrd="0" destOrd="0" presId="urn:microsoft.com/office/officeart/2008/layout/VerticalCurvedList"/>
    <dgm:cxn modelId="{D11BF54E-C5E0-42A7-8116-C3C307B9A018}" type="presOf" srcId="{0EB723FA-FB1A-48B8-827F-C42DAA0A2510}" destId="{2267D51E-8F84-4186-A4DE-60F3B9922567}" srcOrd="0" destOrd="0" presId="urn:microsoft.com/office/officeart/2008/layout/VerticalCurvedList"/>
    <dgm:cxn modelId="{105BE58C-0D8B-48E1-99F8-D2299D4CF992}" srcId="{75EEC7C3-DC61-4C6A-8853-0AD7BB2B2A40}" destId="{0EB723FA-FB1A-48B8-827F-C42DAA0A2510}" srcOrd="1" destOrd="0" parTransId="{5B325B0C-2469-4062-A115-BE43F8793B1E}" sibTransId="{AAF3EB36-6A0E-43A7-BC70-E2AD7E2752EC}"/>
    <dgm:cxn modelId="{C1BE7D09-7EF4-42ED-92CE-ACBE0C8DC48A}" type="presOf" srcId="{6A82930C-E9FD-43BF-A6BD-7D48F5D21DB4}" destId="{95D07354-CE8E-4286-844D-0B699E60DB7F}" srcOrd="0" destOrd="0" presId="urn:microsoft.com/office/officeart/2008/layout/VerticalCurvedList"/>
    <dgm:cxn modelId="{80E04E78-DD18-473F-AA23-1C2C3E518411}" srcId="{75EEC7C3-DC61-4C6A-8853-0AD7BB2B2A40}" destId="{B06F05C7-B8A6-4C94-B36C-4752EDD80F9C}" srcOrd="0" destOrd="0" parTransId="{02FDF29D-2C4A-4CC7-AEB9-C3C14FC4AE3F}" sibTransId="{2876838F-1246-4B85-B877-2644E9D0BB61}"/>
    <dgm:cxn modelId="{600CB363-E30E-473F-90B7-75FD12E0BB68}" srcId="{75EEC7C3-DC61-4C6A-8853-0AD7BB2B2A40}" destId="{AD231DE4-CB44-41D5-91A0-5BFBD3D71C46}" srcOrd="3" destOrd="0" parTransId="{565F3282-C5BE-4AA4-AE3C-12FF286CC49A}" sibTransId="{B7407BF4-756A-49CA-B18C-86DCCE6E0EA3}"/>
    <dgm:cxn modelId="{B646D97B-28D7-4FFC-A56B-25A10E0C0D3B}" type="presOf" srcId="{75EEC7C3-DC61-4C6A-8853-0AD7BB2B2A40}" destId="{7E7BC468-44CA-4241-8DA2-5BC64408B935}" srcOrd="0" destOrd="0" presId="urn:microsoft.com/office/officeart/2008/layout/VerticalCurvedList"/>
    <dgm:cxn modelId="{8A41D453-02FB-4E6B-B11A-E9119148998E}" type="presOf" srcId="{2876838F-1246-4B85-B877-2644E9D0BB61}" destId="{CE4CC67C-572F-4EAE-B9ED-6B78225882D4}" srcOrd="0" destOrd="0" presId="urn:microsoft.com/office/officeart/2008/layout/VerticalCurvedList"/>
    <dgm:cxn modelId="{6ED7EFDA-5AE9-46C7-9389-C64662B3C0DF}" type="presOf" srcId="{6158C2F3-FFC9-4A92-990C-8A5E6413CDAD}" destId="{8EF506A8-5561-4BE9-B954-75B6A6FFBC01}" srcOrd="0" destOrd="0" presId="urn:microsoft.com/office/officeart/2008/layout/VerticalCurvedList"/>
    <dgm:cxn modelId="{7BF85841-E665-432C-ACE2-FC02EB6FD1D2}" srcId="{75EEC7C3-DC61-4C6A-8853-0AD7BB2B2A40}" destId="{6158C2F3-FFC9-4A92-990C-8A5E6413CDAD}" srcOrd="2" destOrd="0" parTransId="{345769A3-72B0-47A4-88BA-EDDCDB2200F0}" sibTransId="{244202A7-A735-45AF-8297-5B6B3F01FDA1}"/>
    <dgm:cxn modelId="{856B09D0-54C7-4CB9-95C0-265BFF9691AB}" type="presOf" srcId="{AD231DE4-CB44-41D5-91A0-5BFBD3D71C46}" destId="{9013291C-B56A-4CF1-84D1-2D7F5130C856}" srcOrd="0" destOrd="0" presId="urn:microsoft.com/office/officeart/2008/layout/VerticalCurvedList"/>
    <dgm:cxn modelId="{BC39EA88-12BB-4D18-B2D4-8B0892C22873}" type="presParOf" srcId="{7E7BC468-44CA-4241-8DA2-5BC64408B935}" destId="{A20B9E0A-28A8-421A-A264-49F0C655C1D8}" srcOrd="0" destOrd="0" presId="urn:microsoft.com/office/officeart/2008/layout/VerticalCurvedList"/>
    <dgm:cxn modelId="{47DC7FEB-8365-46F3-8E92-6FFA1CBAF136}" type="presParOf" srcId="{A20B9E0A-28A8-421A-A264-49F0C655C1D8}" destId="{6CF711D9-69C1-4298-B893-7EA1AB0E0F20}" srcOrd="0" destOrd="0" presId="urn:microsoft.com/office/officeart/2008/layout/VerticalCurvedList"/>
    <dgm:cxn modelId="{E66D84EE-3057-4D6E-B926-E9583C665390}" type="presParOf" srcId="{6CF711D9-69C1-4298-B893-7EA1AB0E0F20}" destId="{93CFE75B-89A6-4C90-9555-F1CA0273537D}" srcOrd="0" destOrd="0" presId="urn:microsoft.com/office/officeart/2008/layout/VerticalCurvedList"/>
    <dgm:cxn modelId="{25F823AC-7259-422E-B568-23C05A1A8580}" type="presParOf" srcId="{6CF711D9-69C1-4298-B893-7EA1AB0E0F20}" destId="{CE4CC67C-572F-4EAE-B9ED-6B78225882D4}" srcOrd="1" destOrd="0" presId="urn:microsoft.com/office/officeart/2008/layout/VerticalCurvedList"/>
    <dgm:cxn modelId="{F527892B-307B-4A79-A73E-AD584E0A237B}" type="presParOf" srcId="{6CF711D9-69C1-4298-B893-7EA1AB0E0F20}" destId="{93EE1DBD-4491-43E7-B4A1-BC178EFCBB8D}" srcOrd="2" destOrd="0" presId="urn:microsoft.com/office/officeart/2008/layout/VerticalCurvedList"/>
    <dgm:cxn modelId="{D38D3FE9-1B9F-4D2D-9C0D-4B5A255B0B36}" type="presParOf" srcId="{6CF711D9-69C1-4298-B893-7EA1AB0E0F20}" destId="{FD5E8E5B-52B8-4C05-9017-2F1E526965A8}" srcOrd="3" destOrd="0" presId="urn:microsoft.com/office/officeart/2008/layout/VerticalCurvedList"/>
    <dgm:cxn modelId="{96E7FA6C-115F-4505-A96E-F20B60D62803}" type="presParOf" srcId="{A20B9E0A-28A8-421A-A264-49F0C655C1D8}" destId="{6EBDCB5C-7906-48AC-B99F-3A584D5F168E}" srcOrd="1" destOrd="0" presId="urn:microsoft.com/office/officeart/2008/layout/VerticalCurvedList"/>
    <dgm:cxn modelId="{383BDF99-0452-4FC3-A7E9-9722125E6EDE}" type="presParOf" srcId="{A20B9E0A-28A8-421A-A264-49F0C655C1D8}" destId="{8675F0DC-6C93-4764-A61B-8572602093D2}" srcOrd="2" destOrd="0" presId="urn:microsoft.com/office/officeart/2008/layout/VerticalCurvedList"/>
    <dgm:cxn modelId="{20304005-867C-4A08-B19D-4E27891A3E47}" type="presParOf" srcId="{8675F0DC-6C93-4764-A61B-8572602093D2}" destId="{14535605-391C-45E4-9DFB-6F62047F3977}" srcOrd="0" destOrd="0" presId="urn:microsoft.com/office/officeart/2008/layout/VerticalCurvedList"/>
    <dgm:cxn modelId="{D8291C26-A395-4CE3-BE2A-65ED38B6A7B4}" type="presParOf" srcId="{A20B9E0A-28A8-421A-A264-49F0C655C1D8}" destId="{2267D51E-8F84-4186-A4DE-60F3B9922567}" srcOrd="3" destOrd="0" presId="urn:microsoft.com/office/officeart/2008/layout/VerticalCurvedList"/>
    <dgm:cxn modelId="{43D5A865-52A7-4D3D-A758-701B170987A5}" type="presParOf" srcId="{A20B9E0A-28A8-421A-A264-49F0C655C1D8}" destId="{0732EB14-BD25-4B8A-86E4-3A9CA4C9E599}" srcOrd="4" destOrd="0" presId="urn:microsoft.com/office/officeart/2008/layout/VerticalCurvedList"/>
    <dgm:cxn modelId="{D0B8B307-CF20-4590-AA6A-8C3C6D6E3822}" type="presParOf" srcId="{0732EB14-BD25-4B8A-86E4-3A9CA4C9E599}" destId="{321C0199-8574-4F13-877D-DD5F5ABA7351}" srcOrd="0" destOrd="0" presId="urn:microsoft.com/office/officeart/2008/layout/VerticalCurvedList"/>
    <dgm:cxn modelId="{C227B965-3684-46C3-9E95-0172FBD52713}" type="presParOf" srcId="{A20B9E0A-28A8-421A-A264-49F0C655C1D8}" destId="{8EF506A8-5561-4BE9-B954-75B6A6FFBC01}" srcOrd="5" destOrd="0" presId="urn:microsoft.com/office/officeart/2008/layout/VerticalCurvedList"/>
    <dgm:cxn modelId="{DA02CE48-5E21-48C4-A1F3-9112AC0AEA68}" type="presParOf" srcId="{A20B9E0A-28A8-421A-A264-49F0C655C1D8}" destId="{08F63701-343D-438A-AEE7-2C9003D35DC4}" srcOrd="6" destOrd="0" presId="urn:microsoft.com/office/officeart/2008/layout/VerticalCurvedList"/>
    <dgm:cxn modelId="{0FF69B7E-8BAC-4199-B05A-4E3253F78F1F}" type="presParOf" srcId="{08F63701-343D-438A-AEE7-2C9003D35DC4}" destId="{760338DD-9EA2-4255-9FC1-B3BC1FFC212A}" srcOrd="0" destOrd="0" presId="urn:microsoft.com/office/officeart/2008/layout/VerticalCurvedList"/>
    <dgm:cxn modelId="{015A76CB-0D5E-4141-B7AD-4ABC3B478775}" type="presParOf" srcId="{A20B9E0A-28A8-421A-A264-49F0C655C1D8}" destId="{9013291C-B56A-4CF1-84D1-2D7F5130C856}" srcOrd="7" destOrd="0" presId="urn:microsoft.com/office/officeart/2008/layout/VerticalCurvedList"/>
    <dgm:cxn modelId="{83E2AA3E-B3F8-4746-AE8A-E5C13459787B}" type="presParOf" srcId="{A20B9E0A-28A8-421A-A264-49F0C655C1D8}" destId="{D7FC79A1-A7BB-474F-AB6A-85DCC029ACD1}" srcOrd="8" destOrd="0" presId="urn:microsoft.com/office/officeart/2008/layout/VerticalCurvedList"/>
    <dgm:cxn modelId="{D7CA6AD7-1EB7-401E-8D75-F57A198DB704}" type="presParOf" srcId="{D7FC79A1-A7BB-474F-AB6A-85DCC029ACD1}" destId="{7D2EC09B-51ED-4C81-8607-8D3836E5C1E3}" srcOrd="0" destOrd="0" presId="urn:microsoft.com/office/officeart/2008/layout/VerticalCurvedList"/>
    <dgm:cxn modelId="{8A5BC5DD-1E4C-428B-A846-D5EB2080D8AB}" type="presParOf" srcId="{A20B9E0A-28A8-421A-A264-49F0C655C1D8}" destId="{95D07354-CE8E-4286-844D-0B699E60DB7F}" srcOrd="9" destOrd="0" presId="urn:microsoft.com/office/officeart/2008/layout/VerticalCurvedList"/>
    <dgm:cxn modelId="{718E5CC1-FBD4-4D96-9F57-600B007DCF46}" type="presParOf" srcId="{A20B9E0A-28A8-421A-A264-49F0C655C1D8}" destId="{A571E605-BF9D-45E4-90DE-2C2DDE3A853B}" srcOrd="10" destOrd="0" presId="urn:microsoft.com/office/officeart/2008/layout/VerticalCurvedList"/>
    <dgm:cxn modelId="{64BD47F2-626D-4EB3-A01F-CB0371921605}" type="presParOf" srcId="{A571E605-BF9D-45E4-90DE-2C2DDE3A853B}" destId="{69B729CC-BC38-4CA7-AC7D-D5A115B667B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EEC7C3-DC61-4C6A-8853-0AD7BB2B2A4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6F05C7-B8A6-4C94-B36C-4752EDD80F9C}">
      <dgm:prSet phldrT="[Текст]" custT="1"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Информационное освещение</a:t>
          </a:r>
          <a:endParaRPr lang="ru-RU" sz="1600" dirty="0">
            <a:solidFill>
              <a:srgbClr val="580000"/>
            </a:solidFill>
          </a:endParaRPr>
        </a:p>
      </dgm:t>
    </dgm:pt>
    <dgm:pt modelId="{02FDF29D-2C4A-4CC7-AEB9-C3C14FC4AE3F}" type="parTrans" cxnId="{80E04E78-DD18-473F-AA23-1C2C3E518411}">
      <dgm:prSet/>
      <dgm:spPr/>
      <dgm:t>
        <a:bodyPr/>
        <a:lstStyle/>
        <a:p>
          <a:endParaRPr lang="ru-RU"/>
        </a:p>
      </dgm:t>
    </dgm:pt>
    <dgm:pt modelId="{2876838F-1246-4B85-B877-2644E9D0BB61}" type="sibTrans" cxnId="{80E04E78-DD18-473F-AA23-1C2C3E518411}">
      <dgm:prSet/>
      <dgm:spPr/>
      <dgm:t>
        <a:bodyPr/>
        <a:lstStyle/>
        <a:p>
          <a:endParaRPr lang="ru-RU"/>
        </a:p>
      </dgm:t>
    </dgm:pt>
    <dgm:pt modelId="{0EB723FA-FB1A-48B8-827F-C42DAA0A2510}">
      <dgm:prSet phldrT="[Текст]" custT="1"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Формирование современной городской среды</a:t>
          </a:r>
          <a:endParaRPr lang="ru-RU" sz="1600" dirty="0">
            <a:solidFill>
              <a:srgbClr val="580000"/>
            </a:solidFill>
          </a:endParaRPr>
        </a:p>
      </dgm:t>
    </dgm:pt>
    <dgm:pt modelId="{5B325B0C-2469-4062-A115-BE43F8793B1E}" type="parTrans" cxnId="{105BE58C-0D8B-48E1-99F8-D2299D4CF992}">
      <dgm:prSet/>
      <dgm:spPr/>
      <dgm:t>
        <a:bodyPr/>
        <a:lstStyle/>
        <a:p>
          <a:endParaRPr lang="ru-RU"/>
        </a:p>
      </dgm:t>
    </dgm:pt>
    <dgm:pt modelId="{AAF3EB36-6A0E-43A7-BC70-E2AD7E2752EC}" type="sibTrans" cxnId="{105BE58C-0D8B-48E1-99F8-D2299D4CF992}">
      <dgm:prSet/>
      <dgm:spPr/>
      <dgm:t>
        <a:bodyPr/>
        <a:lstStyle/>
        <a:p>
          <a:endParaRPr lang="ru-RU"/>
        </a:p>
      </dgm:t>
    </dgm:pt>
    <dgm:pt modelId="{6158C2F3-FFC9-4A92-990C-8A5E6413CDAD}">
      <dgm:prSet phldrT="[Текст]" custT="1"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Казачество Новопокровского сельского поселения</a:t>
          </a:r>
          <a:endParaRPr lang="ru-RU" sz="1600" dirty="0">
            <a:solidFill>
              <a:srgbClr val="580000"/>
            </a:solidFill>
          </a:endParaRPr>
        </a:p>
      </dgm:t>
    </dgm:pt>
    <dgm:pt modelId="{345769A3-72B0-47A4-88BA-EDDCDB2200F0}" type="parTrans" cxnId="{7BF85841-E665-432C-ACE2-FC02EB6FD1D2}">
      <dgm:prSet/>
      <dgm:spPr/>
      <dgm:t>
        <a:bodyPr/>
        <a:lstStyle/>
        <a:p>
          <a:endParaRPr lang="ru-RU"/>
        </a:p>
      </dgm:t>
    </dgm:pt>
    <dgm:pt modelId="{244202A7-A735-45AF-8297-5B6B3F01FDA1}" type="sibTrans" cxnId="{7BF85841-E665-432C-ACE2-FC02EB6FD1D2}">
      <dgm:prSet/>
      <dgm:spPr/>
      <dgm:t>
        <a:bodyPr/>
        <a:lstStyle/>
        <a:p>
          <a:endParaRPr lang="ru-RU"/>
        </a:p>
      </dgm:t>
    </dgm:pt>
    <dgm:pt modelId="{AD231DE4-CB44-41D5-91A0-5BFBD3D71C46}">
      <dgm:prSet custT="1"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300" b="1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О развитии субъектов малого бизнеса Новопокровского сельского поселения </a:t>
          </a:r>
          <a:endParaRPr lang="ru-RU" sz="1300" dirty="0">
            <a:solidFill>
              <a:srgbClr val="580000"/>
            </a:solidFill>
          </a:endParaRPr>
        </a:p>
      </dgm:t>
    </dgm:pt>
    <dgm:pt modelId="{565F3282-C5BE-4AA4-AE3C-12FF286CC49A}" type="parTrans" cxnId="{600CB363-E30E-473F-90B7-75FD12E0BB68}">
      <dgm:prSet/>
      <dgm:spPr/>
      <dgm:t>
        <a:bodyPr/>
        <a:lstStyle/>
        <a:p>
          <a:endParaRPr lang="ru-RU"/>
        </a:p>
      </dgm:t>
    </dgm:pt>
    <dgm:pt modelId="{B7407BF4-756A-49CA-B18C-86DCCE6E0EA3}" type="sibTrans" cxnId="{600CB363-E30E-473F-90B7-75FD12E0BB68}">
      <dgm:prSet/>
      <dgm:spPr/>
      <dgm:t>
        <a:bodyPr/>
        <a:lstStyle/>
        <a:p>
          <a:endParaRPr lang="ru-RU"/>
        </a:p>
      </dgm:t>
    </dgm:pt>
    <dgm:pt modelId="{08CC6AB4-E8BB-400C-8DA3-5A279F8C973C}">
      <dgm:prSet custT="1"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Социальная поддержка граждан</a:t>
          </a:r>
          <a:endParaRPr lang="ru-RU" sz="1600" b="1" dirty="0">
            <a:solidFill>
              <a:srgbClr val="58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1E746E-CDB4-4AF3-8109-4CC1C3817005}" type="parTrans" cxnId="{9D4AE0C8-E1C8-4B45-8825-5CF77EFD92F8}">
      <dgm:prSet/>
      <dgm:spPr/>
      <dgm:t>
        <a:bodyPr/>
        <a:lstStyle/>
        <a:p>
          <a:endParaRPr lang="ru-RU"/>
        </a:p>
      </dgm:t>
    </dgm:pt>
    <dgm:pt modelId="{D1A0F4A5-7592-417A-86A3-463535FE1EC6}" type="sibTrans" cxnId="{9D4AE0C8-E1C8-4B45-8825-5CF77EFD92F8}">
      <dgm:prSet/>
      <dgm:spPr/>
      <dgm:t>
        <a:bodyPr/>
        <a:lstStyle/>
        <a:p>
          <a:endParaRPr lang="ru-RU"/>
        </a:p>
      </dgm:t>
    </dgm:pt>
    <dgm:pt modelId="{71527F6D-3A94-4045-B0C2-A38FDAB95522}">
      <dgm:prSet custT="1"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Развитие жилищно-коммунального хозяйства</a:t>
          </a:r>
          <a:endParaRPr lang="ru-RU" sz="1600" dirty="0">
            <a:solidFill>
              <a:srgbClr val="580000"/>
            </a:solidFill>
          </a:endParaRPr>
        </a:p>
      </dgm:t>
    </dgm:pt>
    <dgm:pt modelId="{F40625A1-7F01-449D-BE62-B7C731686F46}" type="parTrans" cxnId="{8129755F-62EA-4764-BDCC-41812B798BB5}">
      <dgm:prSet/>
      <dgm:spPr/>
      <dgm:t>
        <a:bodyPr/>
        <a:lstStyle/>
        <a:p>
          <a:endParaRPr lang="ru-RU"/>
        </a:p>
      </dgm:t>
    </dgm:pt>
    <dgm:pt modelId="{9FA5270B-7B40-4B44-ADEE-53A4AD53300C}" type="sibTrans" cxnId="{8129755F-62EA-4764-BDCC-41812B798BB5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E7BC468-44CA-4241-8DA2-5BC64408B935}" type="pres">
      <dgm:prSet presAssocID="{75EEC7C3-DC61-4C6A-8853-0AD7BB2B2A4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20B9E0A-28A8-421A-A264-49F0C655C1D8}" type="pres">
      <dgm:prSet presAssocID="{75EEC7C3-DC61-4C6A-8853-0AD7BB2B2A40}" presName="Name1" presStyleCnt="0"/>
      <dgm:spPr/>
    </dgm:pt>
    <dgm:pt modelId="{6CF711D9-69C1-4298-B893-7EA1AB0E0F20}" type="pres">
      <dgm:prSet presAssocID="{75EEC7C3-DC61-4C6A-8853-0AD7BB2B2A40}" presName="cycle" presStyleCnt="0"/>
      <dgm:spPr/>
    </dgm:pt>
    <dgm:pt modelId="{93CFE75B-89A6-4C90-9555-F1CA0273537D}" type="pres">
      <dgm:prSet presAssocID="{75EEC7C3-DC61-4C6A-8853-0AD7BB2B2A40}" presName="srcNode" presStyleLbl="node1" presStyleIdx="0" presStyleCnt="6"/>
      <dgm:spPr/>
    </dgm:pt>
    <dgm:pt modelId="{CE4CC67C-572F-4EAE-B9ED-6B78225882D4}" type="pres">
      <dgm:prSet presAssocID="{75EEC7C3-DC61-4C6A-8853-0AD7BB2B2A40}" presName="conn" presStyleLbl="parChTrans1D2" presStyleIdx="0" presStyleCnt="1"/>
      <dgm:spPr/>
      <dgm:t>
        <a:bodyPr/>
        <a:lstStyle/>
        <a:p>
          <a:endParaRPr lang="ru-RU"/>
        </a:p>
      </dgm:t>
    </dgm:pt>
    <dgm:pt modelId="{93EE1DBD-4491-43E7-B4A1-BC178EFCBB8D}" type="pres">
      <dgm:prSet presAssocID="{75EEC7C3-DC61-4C6A-8853-0AD7BB2B2A40}" presName="extraNode" presStyleLbl="node1" presStyleIdx="0" presStyleCnt="6"/>
      <dgm:spPr/>
    </dgm:pt>
    <dgm:pt modelId="{FD5E8E5B-52B8-4C05-9017-2F1E526965A8}" type="pres">
      <dgm:prSet presAssocID="{75EEC7C3-DC61-4C6A-8853-0AD7BB2B2A40}" presName="dstNode" presStyleLbl="node1" presStyleIdx="0" presStyleCnt="6"/>
      <dgm:spPr/>
    </dgm:pt>
    <dgm:pt modelId="{DEC6A0F4-EA4F-4DEF-94AB-43D1C4BC8706}" type="pres">
      <dgm:prSet presAssocID="{71527F6D-3A94-4045-B0C2-A38FDAB95522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A7A8C-5C4E-42D6-966E-A107B5367FCC}" type="pres">
      <dgm:prSet presAssocID="{71527F6D-3A94-4045-B0C2-A38FDAB95522}" presName="accent_1" presStyleCnt="0"/>
      <dgm:spPr/>
    </dgm:pt>
    <dgm:pt modelId="{500A53A0-D38F-4EBB-9AE3-00D01960957D}" type="pres">
      <dgm:prSet presAssocID="{71527F6D-3A94-4045-B0C2-A38FDAB95522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</dgm:pt>
    <dgm:pt modelId="{DADAD2BA-E206-4400-B716-A7487E2B174A}" type="pres">
      <dgm:prSet presAssocID="{B06F05C7-B8A6-4C94-B36C-4752EDD80F9C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15753-92FD-4F70-A0F3-7D2E2F3FD6A5}" type="pres">
      <dgm:prSet presAssocID="{B06F05C7-B8A6-4C94-B36C-4752EDD80F9C}" presName="accent_2" presStyleCnt="0"/>
      <dgm:spPr/>
    </dgm:pt>
    <dgm:pt modelId="{14535605-391C-45E4-9DFB-6F62047F3977}" type="pres">
      <dgm:prSet presAssocID="{B06F05C7-B8A6-4C94-B36C-4752EDD80F9C}" presName="accentRepeatNode" presStyleLbl="solidFgAcc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</dgm:pt>
    <dgm:pt modelId="{B5D746D1-F72D-4DDA-B6F5-AF6D5E170D1A}" type="pres">
      <dgm:prSet presAssocID="{0EB723FA-FB1A-48B8-827F-C42DAA0A2510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BC09E-645F-4E03-AA5F-5FA6B6BEAE64}" type="pres">
      <dgm:prSet presAssocID="{0EB723FA-FB1A-48B8-827F-C42DAA0A2510}" presName="accent_3" presStyleCnt="0"/>
      <dgm:spPr/>
    </dgm:pt>
    <dgm:pt modelId="{321C0199-8574-4F13-877D-DD5F5ABA7351}" type="pres">
      <dgm:prSet presAssocID="{0EB723FA-FB1A-48B8-827F-C42DAA0A2510}" presName="accentRepeatNode" presStyleLbl="solidFgAcc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</dgm:pt>
    <dgm:pt modelId="{24DC702B-3AF0-4ED3-9C76-D2B4203761AB}" type="pres">
      <dgm:prSet presAssocID="{6158C2F3-FFC9-4A92-990C-8A5E6413CDA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B8EBD-E38B-4BAA-A4DC-79AEB23B2101}" type="pres">
      <dgm:prSet presAssocID="{6158C2F3-FFC9-4A92-990C-8A5E6413CDAD}" presName="accent_4" presStyleCnt="0"/>
      <dgm:spPr/>
    </dgm:pt>
    <dgm:pt modelId="{760338DD-9EA2-4255-9FC1-B3BC1FFC212A}" type="pres">
      <dgm:prSet presAssocID="{6158C2F3-FFC9-4A92-990C-8A5E6413CDAD}" presName="accentRepeatNode" presStyleLbl="solidFgAcc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</dgm:pt>
    <dgm:pt modelId="{E8F3EAB7-5016-4CCB-BBDE-37FC0D84E5EE}" type="pres">
      <dgm:prSet presAssocID="{AD231DE4-CB44-41D5-91A0-5BFBD3D71C46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35255-62E4-4BDD-90B4-86C7187AAFD7}" type="pres">
      <dgm:prSet presAssocID="{AD231DE4-CB44-41D5-91A0-5BFBD3D71C46}" presName="accent_5" presStyleCnt="0"/>
      <dgm:spPr/>
    </dgm:pt>
    <dgm:pt modelId="{7D2EC09B-51ED-4C81-8607-8D3836E5C1E3}" type="pres">
      <dgm:prSet presAssocID="{AD231DE4-CB44-41D5-91A0-5BFBD3D71C46}" presName="accentRepeatNode" presStyleLbl="solidFgAcc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</dgm:pt>
    <dgm:pt modelId="{09DD6FF5-D202-4E4C-98E9-2BD07DF0D1FE}" type="pres">
      <dgm:prSet presAssocID="{08CC6AB4-E8BB-400C-8DA3-5A279F8C973C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13A05-7122-4089-B4AD-CC766EC76A35}" type="pres">
      <dgm:prSet presAssocID="{08CC6AB4-E8BB-400C-8DA3-5A279F8C973C}" presName="accent_6" presStyleCnt="0"/>
      <dgm:spPr/>
    </dgm:pt>
    <dgm:pt modelId="{180EC4C8-F354-4079-8DC6-853C3A2AC4C7}" type="pres">
      <dgm:prSet presAssocID="{08CC6AB4-E8BB-400C-8DA3-5A279F8C973C}" presName="accentRepeatNode" presStyleLbl="solidFgAcc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</dgm:pt>
  </dgm:ptLst>
  <dgm:cxnLst>
    <dgm:cxn modelId="{17679D33-4391-4000-B5A4-7D8B131096E0}" type="presOf" srcId="{AD231DE4-CB44-41D5-91A0-5BFBD3D71C46}" destId="{E8F3EAB7-5016-4CCB-BBDE-37FC0D84E5EE}" srcOrd="0" destOrd="0" presId="urn:microsoft.com/office/officeart/2008/layout/VerticalCurvedList"/>
    <dgm:cxn modelId="{7B59C6C7-EBFD-4963-BDF4-0F7C888F5727}" type="presOf" srcId="{75EEC7C3-DC61-4C6A-8853-0AD7BB2B2A40}" destId="{7E7BC468-44CA-4241-8DA2-5BC64408B935}" srcOrd="0" destOrd="0" presId="urn:microsoft.com/office/officeart/2008/layout/VerticalCurvedList"/>
    <dgm:cxn modelId="{12EA027A-A63A-4101-8B2C-AD0B67D261B0}" type="presOf" srcId="{B06F05C7-B8A6-4C94-B36C-4752EDD80F9C}" destId="{DADAD2BA-E206-4400-B716-A7487E2B174A}" srcOrd="0" destOrd="0" presId="urn:microsoft.com/office/officeart/2008/layout/VerticalCurvedList"/>
    <dgm:cxn modelId="{600CB363-E30E-473F-90B7-75FD12E0BB68}" srcId="{75EEC7C3-DC61-4C6A-8853-0AD7BB2B2A40}" destId="{AD231DE4-CB44-41D5-91A0-5BFBD3D71C46}" srcOrd="4" destOrd="0" parTransId="{565F3282-C5BE-4AA4-AE3C-12FF286CC49A}" sibTransId="{B7407BF4-756A-49CA-B18C-86DCCE6E0EA3}"/>
    <dgm:cxn modelId="{FF7F1E8C-5332-4841-ABC9-3C7EFE2AA1E7}" type="presOf" srcId="{0EB723FA-FB1A-48B8-827F-C42DAA0A2510}" destId="{B5D746D1-F72D-4DDA-B6F5-AF6D5E170D1A}" srcOrd="0" destOrd="0" presId="urn:microsoft.com/office/officeart/2008/layout/VerticalCurvedList"/>
    <dgm:cxn modelId="{80E04E78-DD18-473F-AA23-1C2C3E518411}" srcId="{75EEC7C3-DC61-4C6A-8853-0AD7BB2B2A40}" destId="{B06F05C7-B8A6-4C94-B36C-4752EDD80F9C}" srcOrd="1" destOrd="0" parTransId="{02FDF29D-2C4A-4CC7-AEB9-C3C14FC4AE3F}" sibTransId="{2876838F-1246-4B85-B877-2644E9D0BB61}"/>
    <dgm:cxn modelId="{05084237-F45A-44DD-9C66-E2A6B8C1990C}" type="presOf" srcId="{9FA5270B-7B40-4B44-ADEE-53A4AD53300C}" destId="{CE4CC67C-572F-4EAE-B9ED-6B78225882D4}" srcOrd="0" destOrd="0" presId="urn:microsoft.com/office/officeart/2008/layout/VerticalCurvedList"/>
    <dgm:cxn modelId="{8181804B-AD75-4DE0-902D-372F99DEC57D}" type="presOf" srcId="{71527F6D-3A94-4045-B0C2-A38FDAB95522}" destId="{DEC6A0F4-EA4F-4DEF-94AB-43D1C4BC8706}" srcOrd="0" destOrd="0" presId="urn:microsoft.com/office/officeart/2008/layout/VerticalCurvedList"/>
    <dgm:cxn modelId="{CCC02EF4-C8A1-483B-9694-FE1D4D9C552F}" type="presOf" srcId="{6158C2F3-FFC9-4A92-990C-8A5E6413CDAD}" destId="{24DC702B-3AF0-4ED3-9C76-D2B4203761AB}" srcOrd="0" destOrd="0" presId="urn:microsoft.com/office/officeart/2008/layout/VerticalCurvedList"/>
    <dgm:cxn modelId="{7BF85841-E665-432C-ACE2-FC02EB6FD1D2}" srcId="{75EEC7C3-DC61-4C6A-8853-0AD7BB2B2A40}" destId="{6158C2F3-FFC9-4A92-990C-8A5E6413CDAD}" srcOrd="3" destOrd="0" parTransId="{345769A3-72B0-47A4-88BA-EDDCDB2200F0}" sibTransId="{244202A7-A735-45AF-8297-5B6B3F01FDA1}"/>
    <dgm:cxn modelId="{43F10957-C758-44D7-AC6D-7DB928E9C53C}" type="presOf" srcId="{08CC6AB4-E8BB-400C-8DA3-5A279F8C973C}" destId="{09DD6FF5-D202-4E4C-98E9-2BD07DF0D1FE}" srcOrd="0" destOrd="0" presId="urn:microsoft.com/office/officeart/2008/layout/VerticalCurvedList"/>
    <dgm:cxn modelId="{9D4AE0C8-E1C8-4B45-8825-5CF77EFD92F8}" srcId="{75EEC7C3-DC61-4C6A-8853-0AD7BB2B2A40}" destId="{08CC6AB4-E8BB-400C-8DA3-5A279F8C973C}" srcOrd="5" destOrd="0" parTransId="{601E746E-CDB4-4AF3-8109-4CC1C3817005}" sibTransId="{D1A0F4A5-7592-417A-86A3-463535FE1EC6}"/>
    <dgm:cxn modelId="{8129755F-62EA-4764-BDCC-41812B798BB5}" srcId="{75EEC7C3-DC61-4C6A-8853-0AD7BB2B2A40}" destId="{71527F6D-3A94-4045-B0C2-A38FDAB95522}" srcOrd="0" destOrd="0" parTransId="{F40625A1-7F01-449D-BE62-B7C731686F46}" sibTransId="{9FA5270B-7B40-4B44-ADEE-53A4AD53300C}"/>
    <dgm:cxn modelId="{105BE58C-0D8B-48E1-99F8-D2299D4CF992}" srcId="{75EEC7C3-DC61-4C6A-8853-0AD7BB2B2A40}" destId="{0EB723FA-FB1A-48B8-827F-C42DAA0A2510}" srcOrd="2" destOrd="0" parTransId="{5B325B0C-2469-4062-A115-BE43F8793B1E}" sibTransId="{AAF3EB36-6A0E-43A7-BC70-E2AD7E2752EC}"/>
    <dgm:cxn modelId="{FD6B270E-C16E-469C-AF2D-52B31370F797}" type="presParOf" srcId="{7E7BC468-44CA-4241-8DA2-5BC64408B935}" destId="{A20B9E0A-28A8-421A-A264-49F0C655C1D8}" srcOrd="0" destOrd="0" presId="urn:microsoft.com/office/officeart/2008/layout/VerticalCurvedList"/>
    <dgm:cxn modelId="{F979AC45-B227-4371-B11E-7DC76A8EB3BD}" type="presParOf" srcId="{A20B9E0A-28A8-421A-A264-49F0C655C1D8}" destId="{6CF711D9-69C1-4298-B893-7EA1AB0E0F20}" srcOrd="0" destOrd="0" presId="urn:microsoft.com/office/officeart/2008/layout/VerticalCurvedList"/>
    <dgm:cxn modelId="{E165EE9D-3A09-44FF-858E-94405D3DAC0B}" type="presParOf" srcId="{6CF711D9-69C1-4298-B893-7EA1AB0E0F20}" destId="{93CFE75B-89A6-4C90-9555-F1CA0273537D}" srcOrd="0" destOrd="0" presId="urn:microsoft.com/office/officeart/2008/layout/VerticalCurvedList"/>
    <dgm:cxn modelId="{402CF10C-5439-4BC9-9BDD-67D57281616C}" type="presParOf" srcId="{6CF711D9-69C1-4298-B893-7EA1AB0E0F20}" destId="{CE4CC67C-572F-4EAE-B9ED-6B78225882D4}" srcOrd="1" destOrd="0" presId="urn:microsoft.com/office/officeart/2008/layout/VerticalCurvedList"/>
    <dgm:cxn modelId="{62FD1844-18A0-4553-91A7-092D4E5B6F8C}" type="presParOf" srcId="{6CF711D9-69C1-4298-B893-7EA1AB0E0F20}" destId="{93EE1DBD-4491-43E7-B4A1-BC178EFCBB8D}" srcOrd="2" destOrd="0" presId="urn:microsoft.com/office/officeart/2008/layout/VerticalCurvedList"/>
    <dgm:cxn modelId="{B28ECC3A-065C-40E1-994D-0A44DC1F07EC}" type="presParOf" srcId="{6CF711D9-69C1-4298-B893-7EA1AB0E0F20}" destId="{FD5E8E5B-52B8-4C05-9017-2F1E526965A8}" srcOrd="3" destOrd="0" presId="urn:microsoft.com/office/officeart/2008/layout/VerticalCurvedList"/>
    <dgm:cxn modelId="{B0A809C4-361A-490A-838F-CBF8FA23E4BA}" type="presParOf" srcId="{A20B9E0A-28A8-421A-A264-49F0C655C1D8}" destId="{DEC6A0F4-EA4F-4DEF-94AB-43D1C4BC8706}" srcOrd="1" destOrd="0" presId="urn:microsoft.com/office/officeart/2008/layout/VerticalCurvedList"/>
    <dgm:cxn modelId="{DC3318A1-4ED6-47B9-9E10-7418645AF8F3}" type="presParOf" srcId="{A20B9E0A-28A8-421A-A264-49F0C655C1D8}" destId="{89AA7A8C-5C4E-42D6-966E-A107B5367FCC}" srcOrd="2" destOrd="0" presId="urn:microsoft.com/office/officeart/2008/layout/VerticalCurvedList"/>
    <dgm:cxn modelId="{6DC42257-EF67-4CEC-88A1-72E96BB6A614}" type="presParOf" srcId="{89AA7A8C-5C4E-42D6-966E-A107B5367FCC}" destId="{500A53A0-D38F-4EBB-9AE3-00D01960957D}" srcOrd="0" destOrd="0" presId="urn:microsoft.com/office/officeart/2008/layout/VerticalCurvedList"/>
    <dgm:cxn modelId="{25ABD227-5871-495C-8387-09DBE3F916F0}" type="presParOf" srcId="{A20B9E0A-28A8-421A-A264-49F0C655C1D8}" destId="{DADAD2BA-E206-4400-B716-A7487E2B174A}" srcOrd="3" destOrd="0" presId="urn:microsoft.com/office/officeart/2008/layout/VerticalCurvedList"/>
    <dgm:cxn modelId="{B3286954-9B33-4111-9B3F-6BDD0A5F26F5}" type="presParOf" srcId="{A20B9E0A-28A8-421A-A264-49F0C655C1D8}" destId="{EC215753-92FD-4F70-A0F3-7D2E2F3FD6A5}" srcOrd="4" destOrd="0" presId="urn:microsoft.com/office/officeart/2008/layout/VerticalCurvedList"/>
    <dgm:cxn modelId="{18076633-7076-470D-96E8-C564CBDA812F}" type="presParOf" srcId="{EC215753-92FD-4F70-A0F3-7D2E2F3FD6A5}" destId="{14535605-391C-45E4-9DFB-6F62047F3977}" srcOrd="0" destOrd="0" presId="urn:microsoft.com/office/officeart/2008/layout/VerticalCurvedList"/>
    <dgm:cxn modelId="{6A6C5066-D090-4AA7-9361-9470166F1590}" type="presParOf" srcId="{A20B9E0A-28A8-421A-A264-49F0C655C1D8}" destId="{B5D746D1-F72D-4DDA-B6F5-AF6D5E170D1A}" srcOrd="5" destOrd="0" presId="urn:microsoft.com/office/officeart/2008/layout/VerticalCurvedList"/>
    <dgm:cxn modelId="{71C19FD9-470B-4FA6-BD38-A4F69A43A82D}" type="presParOf" srcId="{A20B9E0A-28A8-421A-A264-49F0C655C1D8}" destId="{A86BC09E-645F-4E03-AA5F-5FA6B6BEAE64}" srcOrd="6" destOrd="0" presId="urn:microsoft.com/office/officeart/2008/layout/VerticalCurvedList"/>
    <dgm:cxn modelId="{AE27AA51-E00B-4562-B5EB-75E5FF1EF9CD}" type="presParOf" srcId="{A86BC09E-645F-4E03-AA5F-5FA6B6BEAE64}" destId="{321C0199-8574-4F13-877D-DD5F5ABA7351}" srcOrd="0" destOrd="0" presId="urn:microsoft.com/office/officeart/2008/layout/VerticalCurvedList"/>
    <dgm:cxn modelId="{267A20BD-C926-471D-BF5F-B8122CB80898}" type="presParOf" srcId="{A20B9E0A-28A8-421A-A264-49F0C655C1D8}" destId="{24DC702B-3AF0-4ED3-9C76-D2B4203761AB}" srcOrd="7" destOrd="0" presId="urn:microsoft.com/office/officeart/2008/layout/VerticalCurvedList"/>
    <dgm:cxn modelId="{97930EF1-C714-49CF-8141-79B4722F81E5}" type="presParOf" srcId="{A20B9E0A-28A8-421A-A264-49F0C655C1D8}" destId="{AA8B8EBD-E38B-4BAA-A4DC-79AEB23B2101}" srcOrd="8" destOrd="0" presId="urn:microsoft.com/office/officeart/2008/layout/VerticalCurvedList"/>
    <dgm:cxn modelId="{C26EF957-70D6-4017-A6FE-A2AE078215D2}" type="presParOf" srcId="{AA8B8EBD-E38B-4BAA-A4DC-79AEB23B2101}" destId="{760338DD-9EA2-4255-9FC1-B3BC1FFC212A}" srcOrd="0" destOrd="0" presId="urn:microsoft.com/office/officeart/2008/layout/VerticalCurvedList"/>
    <dgm:cxn modelId="{7C58AAA4-423A-4C4B-BB45-65B5BDDD61CA}" type="presParOf" srcId="{A20B9E0A-28A8-421A-A264-49F0C655C1D8}" destId="{E8F3EAB7-5016-4CCB-BBDE-37FC0D84E5EE}" srcOrd="9" destOrd="0" presId="urn:microsoft.com/office/officeart/2008/layout/VerticalCurvedList"/>
    <dgm:cxn modelId="{9BE5BB68-E30C-481A-A947-BB0AADB7F9DE}" type="presParOf" srcId="{A20B9E0A-28A8-421A-A264-49F0C655C1D8}" destId="{C4635255-62E4-4BDD-90B4-86C7187AAFD7}" srcOrd="10" destOrd="0" presId="urn:microsoft.com/office/officeart/2008/layout/VerticalCurvedList"/>
    <dgm:cxn modelId="{9BF2664E-9F3C-4D74-8334-E33523F17B81}" type="presParOf" srcId="{C4635255-62E4-4BDD-90B4-86C7187AAFD7}" destId="{7D2EC09B-51ED-4C81-8607-8D3836E5C1E3}" srcOrd="0" destOrd="0" presId="urn:microsoft.com/office/officeart/2008/layout/VerticalCurvedList"/>
    <dgm:cxn modelId="{106D18A2-9BCA-4294-B452-77BDA82F6C5E}" type="presParOf" srcId="{A20B9E0A-28A8-421A-A264-49F0C655C1D8}" destId="{09DD6FF5-D202-4E4C-98E9-2BD07DF0D1FE}" srcOrd="11" destOrd="0" presId="urn:microsoft.com/office/officeart/2008/layout/VerticalCurvedList"/>
    <dgm:cxn modelId="{11C7F5F0-B344-4033-82A2-A0766935FC8F}" type="presParOf" srcId="{A20B9E0A-28A8-421A-A264-49F0C655C1D8}" destId="{72413A05-7122-4089-B4AD-CC766EC76A35}" srcOrd="12" destOrd="0" presId="urn:microsoft.com/office/officeart/2008/layout/VerticalCurvedList"/>
    <dgm:cxn modelId="{AB513926-1E6A-4923-AC00-557B0E3B496A}" type="presParOf" srcId="{72413A05-7122-4089-B4AD-CC766EC76A35}" destId="{180EC4C8-F354-4079-8DC6-853C3A2AC4C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DE9638-0D72-4540-BFD0-1957B35A2F0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AF1C6E-1B57-48BF-8616-35192EECD342}">
      <dgm:prSet phldrT="[Текст]"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rgbClr val="5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5033,8 </a:t>
          </a:r>
          <a:r>
            <a:rPr lang="ru-RU" b="1" dirty="0" err="1" smtClean="0">
              <a:solidFill>
                <a:srgbClr val="5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тыс.руб</a:t>
          </a:r>
          <a:r>
            <a:rPr lang="ru-RU" b="1" dirty="0" smtClean="0">
              <a:solidFill>
                <a:srgbClr val="5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b="1" dirty="0">
            <a:solidFill>
              <a:srgbClr val="58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740DFD-C4A6-4208-A967-057C68281807}" type="parTrans" cxnId="{5BA98A36-6101-415B-A2C2-DC77EE277134}">
      <dgm:prSet/>
      <dgm:spPr/>
      <dgm:t>
        <a:bodyPr/>
        <a:lstStyle/>
        <a:p>
          <a:endParaRPr lang="ru-RU"/>
        </a:p>
      </dgm:t>
    </dgm:pt>
    <dgm:pt modelId="{220C68A5-FA77-4CCE-8B2C-AC98C342640B}" type="sibTrans" cxnId="{5BA98A36-6101-415B-A2C2-DC77EE277134}">
      <dgm:prSet/>
      <dgm:spPr/>
      <dgm:t>
        <a:bodyPr/>
        <a:lstStyle/>
        <a:p>
          <a:endParaRPr lang="ru-RU"/>
        </a:p>
      </dgm:t>
    </dgm:pt>
    <dgm:pt modelId="{4BF59B4F-CE8B-4B5F-9FB5-5402194472E5}">
      <dgm:prSet phldrT="[Текст]"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ru-RU" b="1" dirty="0" smtClean="0">
              <a:solidFill>
                <a:srgbClr val="580000"/>
              </a:solidFill>
              <a:latin typeface="Times New Roman" pitchFamily="18" charset="0"/>
              <a:ea typeface="+mn-ea"/>
              <a:cs typeface="Times New Roman" pitchFamily="18" charset="0"/>
            </a:rPr>
            <a:t>Обеспечение условий для развития на территории поселения физической культуры и массового спорта</a:t>
          </a:r>
          <a:endParaRPr lang="ru-RU" dirty="0">
            <a:solidFill>
              <a:srgbClr val="580000"/>
            </a:solidFill>
          </a:endParaRPr>
        </a:p>
      </dgm:t>
    </dgm:pt>
    <dgm:pt modelId="{FB454358-DF8B-4EF6-AE07-C55C60BE2E10}" type="parTrans" cxnId="{7AD3A052-A922-46F9-980F-3BDE47DEA3D2}">
      <dgm:prSet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18BD27A7-6832-4174-A371-40C629954E72}" type="sibTrans" cxnId="{7AD3A052-A922-46F9-980F-3BDE47DEA3D2}">
      <dgm:prSet/>
      <dgm:spPr/>
      <dgm:t>
        <a:bodyPr/>
        <a:lstStyle/>
        <a:p>
          <a:endParaRPr lang="ru-RU"/>
        </a:p>
      </dgm:t>
    </dgm:pt>
    <dgm:pt modelId="{A589CD37-80AA-4E2B-8DC3-DA956F8A7903}">
      <dgm:prSet phldrT="[Текст]"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Осуществление внешнего муниципального финансового контроля поселения</a:t>
          </a:r>
          <a:endParaRPr lang="ru-RU" dirty="0">
            <a:solidFill>
              <a:srgbClr val="580000"/>
            </a:solidFill>
          </a:endParaRPr>
        </a:p>
      </dgm:t>
    </dgm:pt>
    <dgm:pt modelId="{53AFDD29-82AD-46FE-9D1F-D538AAB0F034}" type="parTrans" cxnId="{127DB66D-DA29-42DB-9A62-3076AF952217}">
      <dgm:prSet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FFD6EB3A-F816-421C-A51B-228842EADEA7}" type="sibTrans" cxnId="{127DB66D-DA29-42DB-9A62-3076AF952217}">
      <dgm:prSet/>
      <dgm:spPr/>
      <dgm:t>
        <a:bodyPr/>
        <a:lstStyle/>
        <a:p>
          <a:endParaRPr lang="ru-RU"/>
        </a:p>
      </dgm:t>
    </dgm:pt>
    <dgm:pt modelId="{634AE35D-C9E2-4476-87BC-9B5D4E10F475}">
      <dgm:prSet phldrT="[Текст]"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ru-RU" b="1" dirty="0" smtClean="0">
              <a:solidFill>
                <a:srgbClr val="580000"/>
              </a:solidFill>
              <a:latin typeface="Times New Roman" pitchFamily="18" charset="0"/>
              <a:ea typeface="+mn-ea"/>
              <a:cs typeface="Times New Roman" pitchFamily="18" charset="0"/>
            </a:rPr>
            <a:t>Создание условий для организации досуга и обеспечения жителей поселения услугами организаций культуры</a:t>
          </a:r>
          <a:endParaRPr lang="ru-RU" dirty="0">
            <a:solidFill>
              <a:srgbClr val="580000"/>
            </a:solidFill>
          </a:endParaRPr>
        </a:p>
      </dgm:t>
    </dgm:pt>
    <dgm:pt modelId="{A85D1B09-8270-4F50-8AD5-5E69AB18CBF6}" type="parTrans" cxnId="{DEC96D03-09DE-4F3B-91F7-70975EEA1204}">
      <dgm:prSet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7DADCA56-E5B1-4F36-8FDC-93942B0067E5}" type="sibTrans" cxnId="{DEC96D03-09DE-4F3B-91F7-70975EEA1204}">
      <dgm:prSet/>
      <dgm:spPr/>
      <dgm:t>
        <a:bodyPr/>
        <a:lstStyle/>
        <a:p>
          <a:endParaRPr lang="ru-RU"/>
        </a:p>
      </dgm:t>
    </dgm:pt>
    <dgm:pt modelId="{9551333C-A88F-4FF2-B4B2-512069336806}" type="pres">
      <dgm:prSet presAssocID="{3FDE9638-0D72-4540-BFD0-1957B35A2F0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FADFA7-BF79-404B-9298-716B2F7FE498}" type="pres">
      <dgm:prSet presAssocID="{C9AF1C6E-1B57-48BF-8616-35192EECD342}" presName="centerShape" presStyleLbl="node0" presStyleIdx="0" presStyleCnt="1"/>
      <dgm:spPr/>
      <dgm:t>
        <a:bodyPr/>
        <a:lstStyle/>
        <a:p>
          <a:endParaRPr lang="ru-RU"/>
        </a:p>
      </dgm:t>
    </dgm:pt>
    <dgm:pt modelId="{5CD95D2E-80D9-4A96-8901-170354E2DD3F}" type="pres">
      <dgm:prSet presAssocID="{FB454358-DF8B-4EF6-AE07-C55C60BE2E10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91263462-E071-495D-B2B5-A67F86828AF8}" type="pres">
      <dgm:prSet presAssocID="{4BF59B4F-CE8B-4B5F-9FB5-5402194472E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BD5D6E-CEFD-4A0B-9EAA-568AEA645378}" type="pres">
      <dgm:prSet presAssocID="{53AFDD29-82AD-46FE-9D1F-D538AAB0F034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3043E045-C707-4A4F-9201-8122F877FA1F}" type="pres">
      <dgm:prSet presAssocID="{A589CD37-80AA-4E2B-8DC3-DA956F8A790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85E384-C909-45C7-A0A9-5B8D726E8BDB}" type="pres">
      <dgm:prSet presAssocID="{A85D1B09-8270-4F50-8AD5-5E69AB18CBF6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CF877059-21CC-49C9-BBBF-893E0A3681B7}" type="pres">
      <dgm:prSet presAssocID="{634AE35D-C9E2-4476-87BC-9B5D4E10F475}" presName="node" presStyleLbl="node1" presStyleIdx="2" presStyleCnt="3" custRadScaleRad="99653" custRadScaleInc="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B95E0A-A7D6-43D9-998A-9CEDF31A31DB}" type="presOf" srcId="{A85D1B09-8270-4F50-8AD5-5E69AB18CBF6}" destId="{3B85E384-C909-45C7-A0A9-5B8D726E8BDB}" srcOrd="0" destOrd="0" presId="urn:microsoft.com/office/officeart/2005/8/layout/radial4"/>
    <dgm:cxn modelId="{65DA2768-B65E-46C8-AA6E-1A667DCCDD28}" type="presOf" srcId="{634AE35D-C9E2-4476-87BC-9B5D4E10F475}" destId="{CF877059-21CC-49C9-BBBF-893E0A3681B7}" srcOrd="0" destOrd="0" presId="urn:microsoft.com/office/officeart/2005/8/layout/radial4"/>
    <dgm:cxn modelId="{6B97D9DF-5855-447E-906F-532717832033}" type="presOf" srcId="{FB454358-DF8B-4EF6-AE07-C55C60BE2E10}" destId="{5CD95D2E-80D9-4A96-8901-170354E2DD3F}" srcOrd="0" destOrd="0" presId="urn:microsoft.com/office/officeart/2005/8/layout/radial4"/>
    <dgm:cxn modelId="{553445E9-1E94-4DBA-AFE0-1F5D872DF844}" type="presOf" srcId="{C9AF1C6E-1B57-48BF-8616-35192EECD342}" destId="{39FADFA7-BF79-404B-9298-716B2F7FE498}" srcOrd="0" destOrd="0" presId="urn:microsoft.com/office/officeart/2005/8/layout/radial4"/>
    <dgm:cxn modelId="{20BCEECE-1233-4A15-8CB7-52EF5954C1F9}" type="presOf" srcId="{3FDE9638-0D72-4540-BFD0-1957B35A2F03}" destId="{9551333C-A88F-4FF2-B4B2-512069336806}" srcOrd="0" destOrd="0" presId="urn:microsoft.com/office/officeart/2005/8/layout/radial4"/>
    <dgm:cxn modelId="{AE544E6C-1A1A-4945-B12F-5751897F5A9E}" type="presOf" srcId="{A589CD37-80AA-4E2B-8DC3-DA956F8A7903}" destId="{3043E045-C707-4A4F-9201-8122F877FA1F}" srcOrd="0" destOrd="0" presId="urn:microsoft.com/office/officeart/2005/8/layout/radial4"/>
    <dgm:cxn modelId="{127DB66D-DA29-42DB-9A62-3076AF952217}" srcId="{C9AF1C6E-1B57-48BF-8616-35192EECD342}" destId="{A589CD37-80AA-4E2B-8DC3-DA956F8A7903}" srcOrd="1" destOrd="0" parTransId="{53AFDD29-82AD-46FE-9D1F-D538AAB0F034}" sibTransId="{FFD6EB3A-F816-421C-A51B-228842EADEA7}"/>
    <dgm:cxn modelId="{7AD3A052-A922-46F9-980F-3BDE47DEA3D2}" srcId="{C9AF1C6E-1B57-48BF-8616-35192EECD342}" destId="{4BF59B4F-CE8B-4B5F-9FB5-5402194472E5}" srcOrd="0" destOrd="0" parTransId="{FB454358-DF8B-4EF6-AE07-C55C60BE2E10}" sibTransId="{18BD27A7-6832-4174-A371-40C629954E72}"/>
    <dgm:cxn modelId="{DEC96D03-09DE-4F3B-91F7-70975EEA1204}" srcId="{C9AF1C6E-1B57-48BF-8616-35192EECD342}" destId="{634AE35D-C9E2-4476-87BC-9B5D4E10F475}" srcOrd="2" destOrd="0" parTransId="{A85D1B09-8270-4F50-8AD5-5E69AB18CBF6}" sibTransId="{7DADCA56-E5B1-4F36-8FDC-93942B0067E5}"/>
    <dgm:cxn modelId="{031044C9-756C-4805-A1AF-C2DD4041F750}" type="presOf" srcId="{53AFDD29-82AD-46FE-9D1F-D538AAB0F034}" destId="{11BD5D6E-CEFD-4A0B-9EAA-568AEA645378}" srcOrd="0" destOrd="0" presId="urn:microsoft.com/office/officeart/2005/8/layout/radial4"/>
    <dgm:cxn modelId="{5BA98A36-6101-415B-A2C2-DC77EE277134}" srcId="{3FDE9638-0D72-4540-BFD0-1957B35A2F03}" destId="{C9AF1C6E-1B57-48BF-8616-35192EECD342}" srcOrd="0" destOrd="0" parTransId="{10740DFD-C4A6-4208-A967-057C68281807}" sibTransId="{220C68A5-FA77-4CCE-8B2C-AC98C342640B}"/>
    <dgm:cxn modelId="{E827E1F6-73CC-4C3E-8807-349B31E93F43}" type="presOf" srcId="{4BF59B4F-CE8B-4B5F-9FB5-5402194472E5}" destId="{91263462-E071-495D-B2B5-A67F86828AF8}" srcOrd="0" destOrd="0" presId="urn:microsoft.com/office/officeart/2005/8/layout/radial4"/>
    <dgm:cxn modelId="{62D7D4B3-8E83-4FE1-AA2F-3BA8DEC2206A}" type="presParOf" srcId="{9551333C-A88F-4FF2-B4B2-512069336806}" destId="{39FADFA7-BF79-404B-9298-716B2F7FE498}" srcOrd="0" destOrd="0" presId="urn:microsoft.com/office/officeart/2005/8/layout/radial4"/>
    <dgm:cxn modelId="{14EED851-10F0-47FF-A4D8-9A3F59705AE0}" type="presParOf" srcId="{9551333C-A88F-4FF2-B4B2-512069336806}" destId="{5CD95D2E-80D9-4A96-8901-170354E2DD3F}" srcOrd="1" destOrd="0" presId="urn:microsoft.com/office/officeart/2005/8/layout/radial4"/>
    <dgm:cxn modelId="{5FFC6083-28A2-4368-B7E4-EF46B0E7C0FF}" type="presParOf" srcId="{9551333C-A88F-4FF2-B4B2-512069336806}" destId="{91263462-E071-495D-B2B5-A67F86828AF8}" srcOrd="2" destOrd="0" presId="urn:microsoft.com/office/officeart/2005/8/layout/radial4"/>
    <dgm:cxn modelId="{4AD41F9D-CA80-4B2F-A359-BAA15C9C1DED}" type="presParOf" srcId="{9551333C-A88F-4FF2-B4B2-512069336806}" destId="{11BD5D6E-CEFD-4A0B-9EAA-568AEA645378}" srcOrd="3" destOrd="0" presId="urn:microsoft.com/office/officeart/2005/8/layout/radial4"/>
    <dgm:cxn modelId="{5DA3DF19-D5D3-438B-B66D-566DF62EEEE3}" type="presParOf" srcId="{9551333C-A88F-4FF2-B4B2-512069336806}" destId="{3043E045-C707-4A4F-9201-8122F877FA1F}" srcOrd="4" destOrd="0" presId="urn:microsoft.com/office/officeart/2005/8/layout/radial4"/>
    <dgm:cxn modelId="{524A3369-D138-4F79-92E4-B2C6BF3DE580}" type="presParOf" srcId="{9551333C-A88F-4FF2-B4B2-512069336806}" destId="{3B85E384-C909-45C7-A0A9-5B8D726E8BDB}" srcOrd="5" destOrd="0" presId="urn:microsoft.com/office/officeart/2005/8/layout/radial4"/>
    <dgm:cxn modelId="{45CDB561-6040-4103-9147-373A9EF54566}" type="presParOf" srcId="{9551333C-A88F-4FF2-B4B2-512069336806}" destId="{CF877059-21CC-49C9-BBBF-893E0A3681B7}" srcOrd="6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CC67C-572F-4EAE-B9ED-6B78225882D4}">
      <dsp:nvSpPr>
        <dsp:cNvPr id="0" name=""/>
        <dsp:cNvSpPr/>
      </dsp:nvSpPr>
      <dsp:spPr>
        <a:xfrm>
          <a:off x="-4884512" y="-748522"/>
          <a:ext cx="5817525" cy="5817525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DCB5C-7906-48AC-B99F-3A584D5F168E}">
      <dsp:nvSpPr>
        <dsp:cNvPr id="0" name=""/>
        <dsp:cNvSpPr/>
      </dsp:nvSpPr>
      <dsp:spPr>
        <a:xfrm>
          <a:off x="408238" y="154301"/>
          <a:ext cx="3915148" cy="771517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81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Комплексное и устойчивое развитие Новопокровского сельского поселения в сфере строительства, архитектуры и дорожного хозяйства</a:t>
          </a:r>
          <a:endParaRPr lang="ru-RU" sz="1400" kern="1200" dirty="0">
            <a:solidFill>
              <a:srgbClr val="580000"/>
            </a:solidFill>
          </a:endParaRPr>
        </a:p>
      </dsp:txBody>
      <dsp:txXfrm>
        <a:off x="408238" y="154301"/>
        <a:ext cx="3915148" cy="771517"/>
      </dsp:txXfrm>
    </dsp:sp>
    <dsp:sp modelId="{14535605-391C-45E4-9DFB-6F62047F3977}">
      <dsp:nvSpPr>
        <dsp:cNvPr id="0" name=""/>
        <dsp:cNvSpPr/>
      </dsp:nvSpPr>
      <dsp:spPr>
        <a:xfrm>
          <a:off x="70593" y="202414"/>
          <a:ext cx="675291" cy="67529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7D51E-8F84-4186-A4DE-60F3B9922567}">
      <dsp:nvSpPr>
        <dsp:cNvPr id="0" name=""/>
        <dsp:cNvSpPr/>
      </dsp:nvSpPr>
      <dsp:spPr>
        <a:xfrm>
          <a:off x="795353" y="1080033"/>
          <a:ext cx="3528033" cy="540232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81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Обеспечение безопасности населения</a:t>
          </a:r>
          <a:endParaRPr lang="ru-RU" sz="1600" kern="1200" dirty="0">
            <a:solidFill>
              <a:srgbClr val="580000"/>
            </a:solidFill>
          </a:endParaRPr>
        </a:p>
      </dsp:txBody>
      <dsp:txXfrm>
        <a:off x="795353" y="1080033"/>
        <a:ext cx="3528033" cy="540232"/>
      </dsp:txXfrm>
    </dsp:sp>
    <dsp:sp modelId="{321C0199-8574-4F13-877D-DD5F5ABA7351}">
      <dsp:nvSpPr>
        <dsp:cNvPr id="0" name=""/>
        <dsp:cNvSpPr/>
      </dsp:nvSpPr>
      <dsp:spPr>
        <a:xfrm>
          <a:off x="457708" y="1012504"/>
          <a:ext cx="675291" cy="675291"/>
        </a:xfrm>
        <a:prstGeom prst="ellipse">
          <a:avLst/>
        </a:prstGeom>
        <a:blipFill dpi="0" rotWithShape="0">
          <a:blip xmlns:r="http://schemas.openxmlformats.org/officeDocument/2006/relationships" r:embed="rId2"/>
          <a:srcRect/>
          <a:stretch>
            <a:fillRect l="7352" t="7352" r="7352" b="7352"/>
          </a:stretch>
        </a:blip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F506A8-5561-4BE9-B954-75B6A6FFBC01}">
      <dsp:nvSpPr>
        <dsp:cNvPr id="0" name=""/>
        <dsp:cNvSpPr/>
      </dsp:nvSpPr>
      <dsp:spPr>
        <a:xfrm>
          <a:off x="914166" y="1890123"/>
          <a:ext cx="3409219" cy="540232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81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Развитие культуры</a:t>
          </a:r>
          <a:endParaRPr lang="ru-RU" sz="1600" kern="1200" dirty="0">
            <a:solidFill>
              <a:srgbClr val="580000"/>
            </a:solidFill>
          </a:endParaRPr>
        </a:p>
      </dsp:txBody>
      <dsp:txXfrm>
        <a:off x="914166" y="1890123"/>
        <a:ext cx="3409219" cy="540232"/>
      </dsp:txXfrm>
    </dsp:sp>
    <dsp:sp modelId="{760338DD-9EA2-4255-9FC1-B3BC1FFC212A}">
      <dsp:nvSpPr>
        <dsp:cNvPr id="0" name=""/>
        <dsp:cNvSpPr/>
      </dsp:nvSpPr>
      <dsp:spPr>
        <a:xfrm>
          <a:off x="576521" y="1822594"/>
          <a:ext cx="675291" cy="67529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13291C-B56A-4CF1-84D1-2D7F5130C856}">
      <dsp:nvSpPr>
        <dsp:cNvPr id="0" name=""/>
        <dsp:cNvSpPr/>
      </dsp:nvSpPr>
      <dsp:spPr>
        <a:xfrm>
          <a:off x="795353" y="2700213"/>
          <a:ext cx="3528033" cy="540232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81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Молодежь Новопокровского сельского поселения</a:t>
          </a:r>
          <a:endParaRPr lang="ru-RU" sz="1600" kern="1200" dirty="0">
            <a:solidFill>
              <a:srgbClr val="580000"/>
            </a:solidFill>
          </a:endParaRPr>
        </a:p>
      </dsp:txBody>
      <dsp:txXfrm>
        <a:off x="795353" y="2700213"/>
        <a:ext cx="3528033" cy="540232"/>
      </dsp:txXfrm>
    </dsp:sp>
    <dsp:sp modelId="{7D2EC09B-51ED-4C81-8607-8D3836E5C1E3}">
      <dsp:nvSpPr>
        <dsp:cNvPr id="0" name=""/>
        <dsp:cNvSpPr/>
      </dsp:nvSpPr>
      <dsp:spPr>
        <a:xfrm>
          <a:off x="457708" y="2632684"/>
          <a:ext cx="675291" cy="67529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07354-CE8E-4286-844D-0B699E60DB7F}">
      <dsp:nvSpPr>
        <dsp:cNvPr id="0" name=""/>
        <dsp:cNvSpPr/>
      </dsp:nvSpPr>
      <dsp:spPr>
        <a:xfrm>
          <a:off x="408238" y="3510303"/>
          <a:ext cx="3915148" cy="540232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81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Развитие топливно-энергетического комплекса</a:t>
          </a:r>
          <a:endParaRPr lang="ru-RU" sz="1600" kern="1200" dirty="0">
            <a:solidFill>
              <a:srgbClr val="580000"/>
            </a:solidFill>
          </a:endParaRPr>
        </a:p>
      </dsp:txBody>
      <dsp:txXfrm>
        <a:off x="408238" y="3510303"/>
        <a:ext cx="3915148" cy="540232"/>
      </dsp:txXfrm>
    </dsp:sp>
    <dsp:sp modelId="{69B729CC-BC38-4CA7-AC7D-D5A115B667B5}">
      <dsp:nvSpPr>
        <dsp:cNvPr id="0" name=""/>
        <dsp:cNvSpPr/>
      </dsp:nvSpPr>
      <dsp:spPr>
        <a:xfrm>
          <a:off x="70593" y="3442774"/>
          <a:ext cx="675291" cy="67529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CC67C-572F-4EAE-B9ED-6B78225882D4}">
      <dsp:nvSpPr>
        <dsp:cNvPr id="0" name=""/>
        <dsp:cNvSpPr/>
      </dsp:nvSpPr>
      <dsp:spPr>
        <a:xfrm>
          <a:off x="-5047449" y="-773293"/>
          <a:ext cx="6011082" cy="6011082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C6A0F4-EA4F-4DEF-94AB-43D1C4BC8706}">
      <dsp:nvSpPr>
        <dsp:cNvPr id="0" name=""/>
        <dsp:cNvSpPr/>
      </dsp:nvSpPr>
      <dsp:spPr>
        <a:xfrm>
          <a:off x="359489" y="235100"/>
          <a:ext cx="3827470" cy="470022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08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Развитие жилищно-коммунального хозяйства</a:t>
          </a:r>
          <a:endParaRPr lang="ru-RU" sz="1600" kern="1200" dirty="0">
            <a:solidFill>
              <a:srgbClr val="580000"/>
            </a:solidFill>
          </a:endParaRPr>
        </a:p>
      </dsp:txBody>
      <dsp:txXfrm>
        <a:off x="359489" y="235100"/>
        <a:ext cx="3827470" cy="470022"/>
      </dsp:txXfrm>
    </dsp:sp>
    <dsp:sp modelId="{500A53A0-D38F-4EBB-9AE3-00D01960957D}">
      <dsp:nvSpPr>
        <dsp:cNvPr id="0" name=""/>
        <dsp:cNvSpPr/>
      </dsp:nvSpPr>
      <dsp:spPr>
        <a:xfrm>
          <a:off x="65726" y="176347"/>
          <a:ext cx="587527" cy="5875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AD2BA-E206-4400-B716-A7487E2B174A}">
      <dsp:nvSpPr>
        <dsp:cNvPr id="0" name=""/>
        <dsp:cNvSpPr/>
      </dsp:nvSpPr>
      <dsp:spPr>
        <a:xfrm>
          <a:off x="746115" y="940044"/>
          <a:ext cx="3440844" cy="470022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08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Информационное освещение</a:t>
          </a:r>
          <a:endParaRPr lang="ru-RU" sz="1600" kern="1200" dirty="0">
            <a:solidFill>
              <a:srgbClr val="580000"/>
            </a:solidFill>
          </a:endParaRPr>
        </a:p>
      </dsp:txBody>
      <dsp:txXfrm>
        <a:off x="746115" y="940044"/>
        <a:ext cx="3440844" cy="470022"/>
      </dsp:txXfrm>
    </dsp:sp>
    <dsp:sp modelId="{14535605-391C-45E4-9DFB-6F62047F3977}">
      <dsp:nvSpPr>
        <dsp:cNvPr id="0" name=""/>
        <dsp:cNvSpPr/>
      </dsp:nvSpPr>
      <dsp:spPr>
        <a:xfrm>
          <a:off x="452351" y="881291"/>
          <a:ext cx="587527" cy="58752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D746D1-F72D-4DDA-B6F5-AF6D5E170D1A}">
      <dsp:nvSpPr>
        <dsp:cNvPr id="0" name=""/>
        <dsp:cNvSpPr/>
      </dsp:nvSpPr>
      <dsp:spPr>
        <a:xfrm>
          <a:off x="922909" y="1644988"/>
          <a:ext cx="3264050" cy="470022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08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Формирование современной городской среды</a:t>
          </a:r>
          <a:endParaRPr lang="ru-RU" sz="1600" kern="1200" dirty="0">
            <a:solidFill>
              <a:srgbClr val="580000"/>
            </a:solidFill>
          </a:endParaRPr>
        </a:p>
      </dsp:txBody>
      <dsp:txXfrm>
        <a:off x="922909" y="1644988"/>
        <a:ext cx="3264050" cy="470022"/>
      </dsp:txXfrm>
    </dsp:sp>
    <dsp:sp modelId="{321C0199-8574-4F13-877D-DD5F5ABA7351}">
      <dsp:nvSpPr>
        <dsp:cNvPr id="0" name=""/>
        <dsp:cNvSpPr/>
      </dsp:nvSpPr>
      <dsp:spPr>
        <a:xfrm>
          <a:off x="629145" y="1586235"/>
          <a:ext cx="587527" cy="58752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DC702B-3AF0-4ED3-9C76-D2B4203761AB}">
      <dsp:nvSpPr>
        <dsp:cNvPr id="0" name=""/>
        <dsp:cNvSpPr/>
      </dsp:nvSpPr>
      <dsp:spPr>
        <a:xfrm>
          <a:off x="922909" y="2349485"/>
          <a:ext cx="3264050" cy="470022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08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Казачество Новопокровского сельского поселения</a:t>
          </a:r>
          <a:endParaRPr lang="ru-RU" sz="1600" kern="1200" dirty="0">
            <a:solidFill>
              <a:srgbClr val="580000"/>
            </a:solidFill>
          </a:endParaRPr>
        </a:p>
      </dsp:txBody>
      <dsp:txXfrm>
        <a:off x="922909" y="2349485"/>
        <a:ext cx="3264050" cy="470022"/>
      </dsp:txXfrm>
    </dsp:sp>
    <dsp:sp modelId="{760338DD-9EA2-4255-9FC1-B3BC1FFC212A}">
      <dsp:nvSpPr>
        <dsp:cNvPr id="0" name=""/>
        <dsp:cNvSpPr/>
      </dsp:nvSpPr>
      <dsp:spPr>
        <a:xfrm>
          <a:off x="629145" y="2290732"/>
          <a:ext cx="587527" cy="58752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F3EAB7-5016-4CCB-BBDE-37FC0D84E5EE}">
      <dsp:nvSpPr>
        <dsp:cNvPr id="0" name=""/>
        <dsp:cNvSpPr/>
      </dsp:nvSpPr>
      <dsp:spPr>
        <a:xfrm>
          <a:off x="746115" y="3054429"/>
          <a:ext cx="3440844" cy="470022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08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О развитии субъектов малого бизнеса Новопокровского сельского поселения </a:t>
          </a:r>
          <a:endParaRPr lang="ru-RU" sz="1300" kern="1200" dirty="0">
            <a:solidFill>
              <a:srgbClr val="580000"/>
            </a:solidFill>
          </a:endParaRPr>
        </a:p>
      </dsp:txBody>
      <dsp:txXfrm>
        <a:off x="746115" y="3054429"/>
        <a:ext cx="3440844" cy="470022"/>
      </dsp:txXfrm>
    </dsp:sp>
    <dsp:sp modelId="{7D2EC09B-51ED-4C81-8607-8D3836E5C1E3}">
      <dsp:nvSpPr>
        <dsp:cNvPr id="0" name=""/>
        <dsp:cNvSpPr/>
      </dsp:nvSpPr>
      <dsp:spPr>
        <a:xfrm>
          <a:off x="452351" y="2995676"/>
          <a:ext cx="587527" cy="58752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D6FF5-D202-4E4C-98E9-2BD07DF0D1FE}">
      <dsp:nvSpPr>
        <dsp:cNvPr id="0" name=""/>
        <dsp:cNvSpPr/>
      </dsp:nvSpPr>
      <dsp:spPr>
        <a:xfrm>
          <a:off x="359489" y="3759373"/>
          <a:ext cx="3827470" cy="470022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08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Социальная поддержка граждан</a:t>
          </a:r>
          <a:endParaRPr lang="ru-RU" sz="1600" b="1" kern="1200" dirty="0">
            <a:solidFill>
              <a:srgbClr val="58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9489" y="3759373"/>
        <a:ext cx="3827470" cy="470022"/>
      </dsp:txXfrm>
    </dsp:sp>
    <dsp:sp modelId="{180EC4C8-F354-4079-8DC6-853C3A2AC4C7}">
      <dsp:nvSpPr>
        <dsp:cNvPr id="0" name=""/>
        <dsp:cNvSpPr/>
      </dsp:nvSpPr>
      <dsp:spPr>
        <a:xfrm>
          <a:off x="65726" y="3700620"/>
          <a:ext cx="587527" cy="587527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ADFA7-BF79-404B-9298-716B2F7FE498}">
      <dsp:nvSpPr>
        <dsp:cNvPr id="0" name=""/>
        <dsp:cNvSpPr/>
      </dsp:nvSpPr>
      <dsp:spPr>
        <a:xfrm>
          <a:off x="3048818" y="2808802"/>
          <a:ext cx="2255290" cy="2255290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rgbClr val="5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5033,8 </a:t>
          </a:r>
          <a:r>
            <a:rPr lang="ru-RU" sz="3400" b="1" kern="1200" dirty="0" err="1" smtClean="0">
              <a:solidFill>
                <a:srgbClr val="5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тыс.руб</a:t>
          </a:r>
          <a:r>
            <a:rPr lang="ru-RU" sz="3400" b="1" kern="1200" dirty="0" smtClean="0">
              <a:solidFill>
                <a:srgbClr val="5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sz="3400" b="1" kern="1200" dirty="0">
            <a:solidFill>
              <a:srgbClr val="58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79098" y="3139082"/>
        <a:ext cx="1594730" cy="1594730"/>
      </dsp:txXfrm>
    </dsp:sp>
    <dsp:sp modelId="{5CD95D2E-80D9-4A96-8901-170354E2DD3F}">
      <dsp:nvSpPr>
        <dsp:cNvPr id="0" name=""/>
        <dsp:cNvSpPr/>
      </dsp:nvSpPr>
      <dsp:spPr>
        <a:xfrm rot="12900000">
          <a:off x="1487401" y="2377823"/>
          <a:ext cx="1844185" cy="642757"/>
        </a:xfrm>
        <a:prstGeom prst="lef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63462-E071-495D-B2B5-A67F86828AF8}">
      <dsp:nvSpPr>
        <dsp:cNvPr id="0" name=""/>
        <dsp:cNvSpPr/>
      </dsp:nvSpPr>
      <dsp:spPr>
        <a:xfrm>
          <a:off x="582897" y="1313301"/>
          <a:ext cx="2142526" cy="171402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580000"/>
              </a:solidFill>
              <a:latin typeface="Times New Roman" pitchFamily="18" charset="0"/>
              <a:ea typeface="+mn-ea"/>
              <a:cs typeface="Times New Roman" pitchFamily="18" charset="0"/>
            </a:rPr>
            <a:t>Обеспечение условий для развития на территории поселения физической культуры и массового спорта</a:t>
          </a:r>
          <a:endParaRPr lang="ru-RU" sz="1600" kern="1200" dirty="0">
            <a:solidFill>
              <a:srgbClr val="580000"/>
            </a:solidFill>
          </a:endParaRPr>
        </a:p>
      </dsp:txBody>
      <dsp:txXfrm>
        <a:off x="633099" y="1363503"/>
        <a:ext cx="2042122" cy="1613616"/>
      </dsp:txXfrm>
    </dsp:sp>
    <dsp:sp modelId="{11BD5D6E-CEFD-4A0B-9EAA-568AEA645378}">
      <dsp:nvSpPr>
        <dsp:cNvPr id="0" name=""/>
        <dsp:cNvSpPr/>
      </dsp:nvSpPr>
      <dsp:spPr>
        <a:xfrm rot="16200000">
          <a:off x="3254371" y="1457997"/>
          <a:ext cx="1844185" cy="642757"/>
        </a:xfrm>
        <a:prstGeom prst="lef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3E045-C707-4A4F-9201-8122F877FA1F}">
      <dsp:nvSpPr>
        <dsp:cNvPr id="0" name=""/>
        <dsp:cNvSpPr/>
      </dsp:nvSpPr>
      <dsp:spPr>
        <a:xfrm>
          <a:off x="3105200" y="273"/>
          <a:ext cx="2142526" cy="171402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Осуществление внешнего муниципального финансового контроля поселения</a:t>
          </a:r>
          <a:endParaRPr lang="ru-RU" sz="1600" kern="1200" dirty="0">
            <a:solidFill>
              <a:srgbClr val="580000"/>
            </a:solidFill>
          </a:endParaRPr>
        </a:p>
      </dsp:txBody>
      <dsp:txXfrm>
        <a:off x="3155402" y="50475"/>
        <a:ext cx="2042122" cy="1613616"/>
      </dsp:txXfrm>
    </dsp:sp>
    <dsp:sp modelId="{3B85E384-C909-45C7-A0A9-5B8D726E8BDB}">
      <dsp:nvSpPr>
        <dsp:cNvPr id="0" name=""/>
        <dsp:cNvSpPr/>
      </dsp:nvSpPr>
      <dsp:spPr>
        <a:xfrm rot="19514040">
          <a:off x="5026797" y="2388264"/>
          <a:ext cx="1834088" cy="642757"/>
        </a:xfrm>
        <a:prstGeom prst="lef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77059-21CC-49C9-BBBF-893E0A3681B7}">
      <dsp:nvSpPr>
        <dsp:cNvPr id="0" name=""/>
        <dsp:cNvSpPr/>
      </dsp:nvSpPr>
      <dsp:spPr>
        <a:xfrm>
          <a:off x="5625919" y="1329710"/>
          <a:ext cx="2142526" cy="171402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580000"/>
              </a:solidFill>
              <a:latin typeface="Times New Roman" pitchFamily="18" charset="0"/>
              <a:ea typeface="+mn-ea"/>
              <a:cs typeface="Times New Roman" pitchFamily="18" charset="0"/>
            </a:rPr>
            <a:t>Создание условий для организации досуга и обеспечения жителей поселения услугами организаций культуры</a:t>
          </a:r>
          <a:endParaRPr lang="ru-RU" sz="1600" kern="1200" dirty="0">
            <a:solidFill>
              <a:srgbClr val="580000"/>
            </a:solidFill>
          </a:endParaRPr>
        </a:p>
      </dsp:txBody>
      <dsp:txXfrm>
        <a:off x="5676121" y="1379912"/>
        <a:ext cx="2042122" cy="1613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65B32-99CA-4A45-BAD5-B32DEF4CD677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7EBBC-67CC-45D1-B152-54204DB81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274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7EBBC-67CC-45D1-B152-54204DB81F4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516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5A84-A049-441C-AAA6-8B3B15B001A5}" type="datetime1">
              <a:rPr lang="ru-RU" smtClean="0"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45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D812-D79A-4D72-BD07-841C7C275736}" type="datetime1">
              <a:rPr lang="ru-RU" smtClean="0"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6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E1D7-8057-44CC-A61C-D0C40380A17D}" type="datetime1">
              <a:rPr lang="ru-RU" smtClean="0"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20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0FFD-D37E-403F-857E-D1C7E2B6631B}" type="datetime1">
              <a:rPr lang="ru-RU" smtClean="0"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82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5F21-58CD-4241-8834-2B19F00A626C}" type="datetime1">
              <a:rPr lang="ru-RU" smtClean="0"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98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34DB-9189-49AC-8AFE-F5C06CF5F207}" type="datetime1">
              <a:rPr lang="ru-RU" smtClean="0"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65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AC5E-6817-4C5D-8A10-09861174D0D6}" type="datetime1">
              <a:rPr lang="ru-RU" smtClean="0"/>
              <a:t>29.11.2018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32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9F367-E6D3-4F36-950C-5FBB3D19E242}" type="datetime1">
              <a:rPr lang="ru-RU" smtClean="0"/>
              <a:t>29.11.2018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24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B6F0-2DD9-4259-B11B-3B2625CFB841}" type="datetime1">
              <a:rPr lang="ru-RU" smtClean="0"/>
              <a:t>29.11.2018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14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9198-C9FB-40DD-9288-F2D31CDAEB08}" type="datetime1">
              <a:rPr lang="ru-RU" smtClean="0"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773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6060-C41B-4E2C-87B3-0DFBC6FC1816}" type="datetime1">
              <a:rPr lang="ru-RU" smtClean="0"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32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D76F1A"/>
            </a:gs>
            <a:gs pos="2000">
              <a:schemeClr val="accent6">
                <a:lumMod val="69000"/>
              </a:schemeClr>
            </a:gs>
            <a:gs pos="6272">
              <a:srgbClr val="DA7625">
                <a:lumMod val="72000"/>
                <a:lumOff val="28000"/>
              </a:srgbClr>
            </a:gs>
            <a:gs pos="1000">
              <a:schemeClr val="accent6">
                <a:lumMod val="57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52510-7285-4CEA-A58C-3B9A2834E2DE}" type="datetime1">
              <a:rPr lang="ru-RU" smtClean="0"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2311B-8BC7-4D51-AF2B-DEFA41229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55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51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5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5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Администратор\Рабочий стол\фото станицы\DSC030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0232" y="1371600"/>
            <a:ext cx="2286000" cy="2438400"/>
          </a:xfrm>
          <a:prstGeom prst="rect">
            <a:avLst/>
          </a:prstGeom>
          <a:noFill/>
        </p:spPr>
      </p:pic>
      <p:pic>
        <p:nvPicPr>
          <p:cNvPr id="2054" name="Picture 6" descr="C:\Documents and Settings\Администратор\Рабочий стол\фото станицы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9632" y="4293096"/>
            <a:ext cx="3276600" cy="2438400"/>
          </a:xfrm>
          <a:prstGeom prst="rect">
            <a:avLst/>
          </a:prstGeom>
          <a:noFill/>
        </p:spPr>
      </p:pic>
      <p:pic>
        <p:nvPicPr>
          <p:cNvPr id="14" name="Picture 10" descr="C:\Documents and Settings\Администратор\Рабочий стол\фото станицы\DSC086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66909"/>
            <a:ext cx="2819400" cy="2286000"/>
          </a:xfrm>
          <a:prstGeom prst="rect">
            <a:avLst/>
          </a:prstGeom>
          <a:noFill/>
        </p:spPr>
      </p:pic>
      <p:pic>
        <p:nvPicPr>
          <p:cNvPr id="15" name="Picture 2" descr="C:\Documents and Settings\Администратор\Рабочий стол\фото станицы\image (1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293096"/>
            <a:ext cx="3733800" cy="2438400"/>
          </a:xfrm>
          <a:prstGeom prst="rect">
            <a:avLst/>
          </a:prstGeom>
          <a:noFill/>
        </p:spPr>
      </p:pic>
      <p:pic>
        <p:nvPicPr>
          <p:cNvPr id="2059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152400"/>
            <a:ext cx="1066800" cy="1281386"/>
          </a:xfrm>
          <a:prstGeom prst="rect">
            <a:avLst/>
          </a:prstGeom>
          <a:noFill/>
        </p:spPr>
      </p:pic>
      <p:pic>
        <p:nvPicPr>
          <p:cNvPr id="2060" name="Picture 12" descr="C:\Documents and Settings\Администратор\Рабочий стол\фото станицы\IMG_089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1219200"/>
            <a:ext cx="2895600" cy="21611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1445" y="3284984"/>
            <a:ext cx="5760640" cy="108012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b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2019 год 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63688" y="228599"/>
            <a:ext cx="6436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Новопокровское сельское  поселение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Новопокровского района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099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 txBox="1">
            <a:spLocks/>
          </p:cNvSpPr>
          <p:nvPr/>
        </p:nvSpPr>
        <p:spPr>
          <a:xfrm>
            <a:off x="8459788" y="6240570"/>
            <a:ext cx="562376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61AFFBA0-32BC-41B4-AE3A-80E75DA09584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/>
              <a:t>10</a:t>
            </a:fld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348053" y="4365655"/>
            <a:ext cx="5400675" cy="62359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587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 w="114300" prst="artDeco"/>
            <a:bevelB w="139700" prst="cross"/>
          </a:sp3d>
        </p:spPr>
        <p:txBody>
          <a:bodyPr anchor="ctr"/>
          <a:lstStyle/>
          <a:p>
            <a:pPr algn="ctr">
              <a:tabLst>
                <a:tab pos="1611313" algn="l"/>
              </a:tabLst>
            </a:pPr>
            <a:r>
              <a:rPr lang="ru-RU" b="1" dirty="0">
                <a:latin typeface="Times New Roman" pitchFamily="18" charset="0"/>
              </a:rPr>
              <a:t>Публичные обсуждения муниципальных программ</a:t>
            </a:r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 rot="5400000">
            <a:off x="2447939" y="4257690"/>
            <a:ext cx="792163" cy="1008063"/>
          </a:xfrm>
          <a:prstGeom prst="chevro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CC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rot="10800000" vert="eaVert"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33339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547813" y="2733691"/>
            <a:ext cx="5327650" cy="62330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587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 w="114300" prst="artDeco"/>
            <a:bevelB w="139700" prst="cross"/>
          </a:sp3d>
        </p:spPr>
        <p:txBody>
          <a:bodyPr anchor="ctr"/>
          <a:lstStyle/>
          <a:p>
            <a:pPr algn="ctr" eaLnBrk="1" hangingPunct="1">
              <a:tabLst>
                <a:tab pos="1611313" algn="l"/>
              </a:tabLst>
              <a:defRPr/>
            </a:pPr>
            <a:r>
              <a:rPr lang="ru-RU" b="1" dirty="0">
                <a:latin typeface="Times New Roman" pitchFamily="18" charset="0"/>
              </a:rPr>
              <a:t>Публичные слушания по отчету об исполнении бюджета </a:t>
            </a:r>
            <a:r>
              <a:rPr lang="ru-RU" b="1" dirty="0" smtClean="0">
                <a:latin typeface="Times New Roman" pitchFamily="18" charset="0"/>
              </a:rPr>
              <a:t>Новопокровского сельского поселения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132138" y="1125538"/>
            <a:ext cx="5327650" cy="6731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587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 w="114300" prst="artDeco"/>
            <a:bevelB w="139700" prst="cross"/>
          </a:sp3d>
        </p:spPr>
        <p:txBody>
          <a:bodyPr anchor="ctr"/>
          <a:lstStyle/>
          <a:p>
            <a:pPr algn="ctr">
              <a:tabLst>
                <a:tab pos="1611313" algn="l"/>
              </a:tabLst>
            </a:pPr>
            <a:r>
              <a:rPr lang="ru-RU" b="1" dirty="0">
                <a:latin typeface="Times New Roman" pitchFamily="18" charset="0"/>
              </a:rPr>
              <a:t>Публичные слушания по проекту бюджета Новопокровского сельского поселения</a:t>
            </a: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575879" y="2625355"/>
            <a:ext cx="863600" cy="1080270"/>
          </a:xfrm>
          <a:prstGeom prst="chevron">
            <a:avLst>
              <a:gd name="adj" fmla="val 25160"/>
            </a:avLst>
          </a:prstGeom>
          <a:solidFill>
            <a:srgbClr val="FFFF00"/>
          </a:solidFill>
          <a:ln w="9525">
            <a:solidFill>
              <a:srgbClr val="00CC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rot="10800000" vert="eaVert"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33339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 rot="5400000">
            <a:off x="2228851" y="1092200"/>
            <a:ext cx="869950" cy="936626"/>
          </a:xfrm>
          <a:prstGeom prst="chevron">
            <a:avLst>
              <a:gd name="adj" fmla="val 25345"/>
            </a:avLst>
          </a:prstGeom>
          <a:solidFill>
            <a:srgbClr val="FFFF00"/>
          </a:solidFill>
          <a:ln w="15875">
            <a:solidFill>
              <a:srgbClr val="00CC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rot="10800000" vert="eaVert"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33339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0" name="Rectangle 19"/>
          <p:cNvSpPr txBox="1">
            <a:spLocks noChangeArrowheads="1"/>
          </p:cNvSpPr>
          <p:nvPr/>
        </p:nvSpPr>
        <p:spPr>
          <a:xfrm>
            <a:off x="1223169" y="188640"/>
            <a:ext cx="6949232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Возможности влияния гражданина на состав бюджета</a:t>
            </a:r>
          </a:p>
        </p:txBody>
      </p:sp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49725"/>
            <a:ext cx="1944688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180022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349500"/>
            <a:ext cx="1717675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29225"/>
            <a:ext cx="1947863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70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689" y="4728249"/>
            <a:ext cx="2672294" cy="178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837456" cy="365125"/>
          </a:xfrm>
        </p:spPr>
        <p:txBody>
          <a:bodyPr/>
          <a:lstStyle/>
          <a:p>
            <a:fld id="{4412311B-8BC7-4D51-AF2B-DEFA41229674}" type="slidenum">
              <a:rPr lang="ru-RU" smtClean="0">
                <a:latin typeface="Times New Roman" pitchFamily="18" charset="0"/>
                <a:cs typeface="Times New Roman" pitchFamily="18" charset="0"/>
              </a:rPr>
              <a:t>11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5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188640"/>
            <a:ext cx="7381630" cy="7780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Основы составления проекта бюджета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Новопокровского сельского поселения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800107" y="3850633"/>
            <a:ext cx="7559675" cy="461665"/>
          </a:xfrm>
          <a:prstGeom prst="rect">
            <a:avLst/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333399"/>
                </a:solidFill>
                <a:latin typeface="Times New Roman" pitchFamily="18" charset="0"/>
              </a:rPr>
              <a:t>Составление проекта бюджета </a:t>
            </a: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</a:rPr>
              <a:t>поселения </a:t>
            </a:r>
            <a:endParaRPr lang="ru-RU" sz="2400" b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839695" y="1052736"/>
            <a:ext cx="1728787" cy="2519363"/>
          </a:xfrm>
          <a:prstGeom prst="downArrowCallout">
            <a:avLst>
              <a:gd name="adj1" fmla="val 25000"/>
              <a:gd name="adj2" fmla="val 25000"/>
              <a:gd name="adj3" fmla="val 22419"/>
              <a:gd name="adj4" fmla="val 66667"/>
            </a:avLst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333399"/>
                </a:solidFill>
                <a:latin typeface="Times New Roman" pitchFamily="18" charset="0"/>
              </a:rPr>
              <a:t>Бюджетное послание Президента Российской Федерации</a:t>
            </a: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2817454" y="1052735"/>
            <a:ext cx="1728788" cy="2519363"/>
          </a:xfrm>
          <a:prstGeom prst="downArrowCallout">
            <a:avLst>
              <a:gd name="adj1" fmla="val 25000"/>
              <a:gd name="adj2" fmla="val 25000"/>
              <a:gd name="adj3" fmla="val 22419"/>
              <a:gd name="adj4" fmla="val 66667"/>
            </a:avLst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333399"/>
                </a:solidFill>
                <a:latin typeface="Times New Roman" pitchFamily="18" charset="0"/>
              </a:rPr>
              <a:t>Прогноз социально-экономического развития </a:t>
            </a:r>
            <a:r>
              <a:rPr lang="ru-RU" sz="1600" b="1" dirty="0" smtClean="0">
                <a:solidFill>
                  <a:srgbClr val="333399"/>
                </a:solidFill>
                <a:latin typeface="Times New Roman" pitchFamily="18" charset="0"/>
              </a:rPr>
              <a:t>поселения</a:t>
            </a:r>
            <a:endParaRPr lang="ru-RU" sz="1600" b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6624443" y="1052736"/>
            <a:ext cx="1728787" cy="2519363"/>
          </a:xfrm>
          <a:prstGeom prst="downArrowCallout">
            <a:avLst>
              <a:gd name="adj1" fmla="val 25000"/>
              <a:gd name="adj2" fmla="val 25000"/>
              <a:gd name="adj3" fmla="val 22419"/>
              <a:gd name="adj4" fmla="val 66667"/>
            </a:avLst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333399"/>
                </a:solidFill>
                <a:latin typeface="Times New Roman" pitchFamily="18" charset="0"/>
              </a:rPr>
              <a:t>Муниципальные программы </a:t>
            </a:r>
            <a:r>
              <a:rPr lang="ru-RU" sz="1600" b="1" dirty="0" smtClean="0">
                <a:solidFill>
                  <a:srgbClr val="333399"/>
                </a:solidFill>
                <a:latin typeface="Times New Roman" pitchFamily="18" charset="0"/>
              </a:rPr>
              <a:t>Новопокровского </a:t>
            </a: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rgbClr val="333399"/>
                </a:solidFill>
                <a:latin typeface="Times New Roman" pitchFamily="18" charset="0"/>
              </a:rPr>
              <a:t>сельского поселения </a:t>
            </a:r>
            <a:endParaRPr lang="ru-RU" sz="1600" b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4716478" y="1052734"/>
            <a:ext cx="1728787" cy="2519363"/>
          </a:xfrm>
          <a:prstGeom prst="downArrowCallout">
            <a:avLst>
              <a:gd name="adj1" fmla="val 25000"/>
              <a:gd name="adj2" fmla="val 25000"/>
              <a:gd name="adj3" fmla="val 22419"/>
              <a:gd name="adj4" fmla="val 66667"/>
            </a:avLst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333399"/>
                </a:solidFill>
                <a:latin typeface="Times New Roman" pitchFamily="18" charset="0"/>
              </a:rPr>
              <a:t>Основные направления бюджетной и налоговой политики</a:t>
            </a:r>
          </a:p>
        </p:txBody>
      </p:sp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6" y="4742028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08" y="4747670"/>
            <a:ext cx="2614960" cy="173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01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76256" y="6355763"/>
            <a:ext cx="2133600" cy="365125"/>
          </a:xfrm>
        </p:spPr>
        <p:txBody>
          <a:bodyPr/>
          <a:lstStyle/>
          <a:p>
            <a:fld id="{4412311B-8BC7-4D51-AF2B-DEFA41229674}" type="slidenum">
              <a:rPr lang="ru-RU" smtClean="0">
                <a:latin typeface="Times New Roman" pitchFamily="18" charset="0"/>
                <a:cs typeface="Times New Roman" pitchFamily="18" charset="0"/>
              </a:rPr>
              <a:t>12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5"/>
          <p:cNvSpPr>
            <a:spLocks noChangeArrowheads="1"/>
          </p:cNvSpPr>
          <p:nvPr/>
        </p:nvSpPr>
        <p:spPr bwMode="auto">
          <a:xfrm>
            <a:off x="0" y="215423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Rectangle 37"/>
          <p:cNvSpPr txBox="1">
            <a:spLocks noChangeArrowheads="1"/>
          </p:cNvSpPr>
          <p:nvPr/>
        </p:nvSpPr>
        <p:spPr>
          <a:xfrm>
            <a:off x="971600" y="188640"/>
            <a:ext cx="7258000" cy="864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доходов бюджета Новопокровского сельского поселения</a:t>
            </a:r>
            <a:endParaRPr lang="ru-RU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73656" y="1176241"/>
            <a:ext cx="2808288" cy="280012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sz="1200" b="1" u="sng" dirty="0">
                <a:solidFill>
                  <a:srgbClr val="0070C0"/>
                </a:solidFill>
                <a:latin typeface="Calibri" pitchFamily="34" charset="0"/>
              </a:rPr>
              <a:t>НАЛОГОВЫЕ ДОХОДЫ</a:t>
            </a: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78 170,1 тыс. руб.</a:t>
            </a:r>
          </a:p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Calibri" pitchFamily="34" charset="0"/>
              </a:rPr>
              <a:t>поступления </a:t>
            </a:r>
            <a:r>
              <a:rPr lang="ru-RU" sz="1200" b="1" dirty="0">
                <a:solidFill>
                  <a:srgbClr val="000000"/>
                </a:solidFill>
                <a:latin typeface="Calibri" pitchFamily="34" charset="0"/>
              </a:rPr>
              <a:t>от уплаты налогов, установленных Налоговым кодексом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latin typeface="Calibri" pitchFamily="34" charset="0"/>
              </a:rPr>
              <a:t> Российской Федерации, 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latin typeface="Calibri" pitchFamily="34" charset="0"/>
              </a:rPr>
              <a:t>например:</a:t>
            </a:r>
          </a:p>
          <a:p>
            <a:pPr algn="ctr" eaLnBrk="1" hangingPunct="1">
              <a:buFontTx/>
              <a:buChar char="-"/>
              <a:defRPr/>
            </a:pPr>
            <a:r>
              <a:rPr lang="ru-RU" sz="1200" b="1" dirty="0">
                <a:solidFill>
                  <a:srgbClr val="000000"/>
                </a:solidFill>
                <a:latin typeface="Calibri" pitchFamily="34" charset="0"/>
              </a:rPr>
              <a:t>налог на доходы физических лиц;    </a:t>
            </a:r>
          </a:p>
          <a:p>
            <a:pPr algn="ctr" eaLnBrk="1" hangingPunct="1">
              <a:buFontTx/>
              <a:buChar char="-"/>
              <a:defRPr/>
            </a:pPr>
            <a:r>
              <a:rPr lang="ru-RU" sz="1200" b="1" dirty="0">
                <a:solidFill>
                  <a:srgbClr val="000000"/>
                </a:solidFill>
                <a:latin typeface="Calibri" pitchFamily="34" charset="0"/>
              </a:rPr>
              <a:t>земельный налог;</a:t>
            </a:r>
          </a:p>
          <a:p>
            <a:pPr algn="ctr" eaLnBrk="1" hangingPunct="1">
              <a:buFontTx/>
              <a:buChar char="-"/>
              <a:defRPr/>
            </a:pPr>
            <a:r>
              <a:rPr lang="ru-RU" sz="1200" b="1" dirty="0">
                <a:solidFill>
                  <a:srgbClr val="000000"/>
                </a:solidFill>
                <a:latin typeface="Calibri" pitchFamily="34" charset="0"/>
              </a:rPr>
              <a:t>-налог на имущество;</a:t>
            </a:r>
          </a:p>
          <a:p>
            <a:pPr algn="ctr" eaLnBrk="1" hangingPunct="1">
              <a:buFontTx/>
              <a:buChar char="-"/>
              <a:defRPr/>
            </a:pPr>
            <a:r>
              <a:rPr lang="ru-RU" sz="1200" b="1" dirty="0">
                <a:solidFill>
                  <a:srgbClr val="000000"/>
                </a:solidFill>
                <a:latin typeface="Calibri" pitchFamily="34" charset="0"/>
              </a:rPr>
              <a:t>другие.</a:t>
            </a:r>
          </a:p>
          <a:p>
            <a:pPr algn="ctr" eaLnBrk="1" hangingPunct="1">
              <a:defRPr/>
            </a:pPr>
            <a:endParaRPr lang="ru-RU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5003800" y="32797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940167" y="3917215"/>
            <a:ext cx="2808287" cy="280367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u="sng" dirty="0">
                <a:solidFill>
                  <a:srgbClr val="00B050"/>
                </a:solidFill>
                <a:latin typeface="Calibri" pitchFamily="34" charset="0"/>
              </a:rPr>
              <a:t>БЕЗВОЗМЕЗДНЫЕ ПОСТУПЛЕНИЯ</a:t>
            </a: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5 921,4 тыс. руб.</a:t>
            </a:r>
          </a:p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Calibri" pitchFamily="34" charset="0"/>
              </a:rPr>
              <a:t>поступления </a:t>
            </a:r>
            <a:r>
              <a:rPr lang="ru-RU" sz="1200" b="1" dirty="0">
                <a:solidFill>
                  <a:srgbClr val="000000"/>
                </a:solidFill>
                <a:latin typeface="Calibri" pitchFamily="34" charset="0"/>
              </a:rPr>
              <a:t>в бюджет на безвозмездной и безвозвратной основе  (субсидии, иные межбюджетные трансферты</a:t>
            </a:r>
            <a:r>
              <a:rPr lang="ru-RU" sz="1200" b="1" dirty="0" smtClean="0">
                <a:solidFill>
                  <a:srgbClr val="000000"/>
                </a:solidFill>
                <a:latin typeface="Calibri" pitchFamily="34" charset="0"/>
              </a:rPr>
              <a:t>).</a:t>
            </a:r>
            <a:endParaRPr lang="ru-RU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288397" y="3894762"/>
            <a:ext cx="2808287" cy="27861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u="sng" dirty="0">
                <a:solidFill>
                  <a:srgbClr val="0070C0"/>
                </a:solidFill>
                <a:latin typeface="Calibri" pitchFamily="34" charset="0"/>
              </a:rPr>
              <a:t>НЕНАЛОГОВЫЕ ДОХОДЫ</a:t>
            </a: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11 817,3 тыс. руб.</a:t>
            </a:r>
            <a:endParaRPr lang="ru-RU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latin typeface="Calibri" pitchFamily="34" charset="0"/>
              </a:rPr>
              <a:t>- доходы от использования муниципального  имущества;</a:t>
            </a:r>
          </a:p>
          <a:p>
            <a:pPr algn="ctr" eaLnBrk="1" hangingPunct="1">
              <a:buFontTx/>
              <a:buChar char="-"/>
              <a:defRPr/>
            </a:pPr>
            <a:r>
              <a:rPr lang="ru-RU" sz="1200" b="1" dirty="0">
                <a:solidFill>
                  <a:srgbClr val="000000"/>
                </a:solidFill>
                <a:latin typeface="Calibri" pitchFamily="34" charset="0"/>
              </a:rPr>
              <a:t>штрафные санкции;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latin typeface="Calibri" pitchFamily="34" charset="0"/>
              </a:rPr>
              <a:t>     - другие.</a:t>
            </a:r>
          </a:p>
        </p:txBody>
      </p:sp>
      <p:sp>
        <p:nvSpPr>
          <p:cNvPr id="9" name="Овал 8"/>
          <p:cNvSpPr/>
          <p:nvPr/>
        </p:nvSpPr>
        <p:spPr>
          <a:xfrm>
            <a:off x="4572002" y="1174846"/>
            <a:ext cx="3744416" cy="23981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anchor="t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580000"/>
                </a:solidFill>
                <a:latin typeface="Calibri" pitchFamily="34" charset="0"/>
              </a:rPr>
              <a:t>Доходы бюджета </a:t>
            </a:r>
            <a:r>
              <a:rPr lang="ru-RU" b="1" dirty="0" smtClean="0">
                <a:solidFill>
                  <a:srgbClr val="580000"/>
                </a:solidFill>
                <a:latin typeface="Calibri" pitchFamily="34" charset="0"/>
              </a:rPr>
              <a:t>поселения</a:t>
            </a:r>
          </a:p>
          <a:p>
            <a:pPr algn="ctr" eaLnBrk="1" hangingPunct="1">
              <a:defRPr/>
            </a:pPr>
            <a:r>
              <a:rPr lang="ru-RU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95 908,8 тыс. руб.</a:t>
            </a:r>
            <a:endParaRPr lang="ru-RU" b="1" dirty="0">
              <a:solidFill>
                <a:srgbClr val="5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074988" y="2338388"/>
            <a:ext cx="1497012" cy="23653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4513">
            <a:off x="4073525" y="3503613"/>
            <a:ext cx="11969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416300"/>
            <a:ext cx="7032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D:\Гусева\БЮДЖЕТ ДЛЯ ГРАЖДАН\бюджет для граждан (рабочий материал)\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67" y="2338388"/>
            <a:ext cx="1165104" cy="121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3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Структура налоговых доходов бюджета Новопокровского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сельского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поселения </a:t>
            </a: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 2019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году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64844622"/>
              </p:ext>
            </p:extLst>
          </p:nvPr>
        </p:nvGraphicFramePr>
        <p:xfrm>
          <a:off x="1115616" y="1628800"/>
          <a:ext cx="7560840" cy="478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812360" y="6381328"/>
            <a:ext cx="1197496" cy="365125"/>
          </a:xfrm>
        </p:spPr>
        <p:txBody>
          <a:bodyPr/>
          <a:lstStyle/>
          <a:p>
            <a:fld id="{4412311B-8BC7-4D51-AF2B-DEFA41229674}" type="slidenum">
              <a:rPr lang="ru-RU" smtClean="0">
                <a:latin typeface="Times New Roman" pitchFamily="18" charset="0"/>
                <a:cs typeface="Times New Roman" pitchFamily="18" charset="0"/>
              </a:rPr>
              <a:t>13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24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Структура неналоговых доходов бюджета Новопокровского  сельского поселения </a:t>
            </a: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 2019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году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72465624"/>
              </p:ext>
            </p:extLst>
          </p:nvPr>
        </p:nvGraphicFramePr>
        <p:xfrm>
          <a:off x="539552" y="1484784"/>
          <a:ext cx="8232576" cy="5228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884368" y="6381328"/>
            <a:ext cx="1197496" cy="365125"/>
          </a:xfrm>
        </p:spPr>
        <p:txBody>
          <a:bodyPr/>
          <a:lstStyle/>
          <a:p>
            <a:fld id="{4412311B-8BC7-4D51-AF2B-DEFA41229674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7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2656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Безвозмездные поступления в бюджете Новопокровского сельского поселения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 2019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год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2627784" y="1440652"/>
            <a:ext cx="4104456" cy="1556300"/>
          </a:xfrm>
          <a:prstGeom prst="horizontalScroll">
            <a:avLst>
              <a:gd name="adj" fmla="val 25000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5921,4 тыс. рублей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4788024" y="3140968"/>
            <a:ext cx="3960440" cy="1584176"/>
          </a:xfrm>
          <a:prstGeom prst="wav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Субвенции бюджетам сельских поселений на выполнение передаваемых полномочий субъектов Российской </a:t>
            </a:r>
            <a:r>
              <a:rPr lang="ru-RU" sz="1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Федерации – </a:t>
            </a:r>
            <a:r>
              <a:rPr lang="ru-RU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7,6 тыс. рублей</a:t>
            </a:r>
            <a:endParaRPr lang="ru-RU" sz="1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899592" y="4293096"/>
            <a:ext cx="4824536" cy="2085527"/>
          </a:xfrm>
          <a:prstGeom prst="wav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передаваемые бюджетам сельских поселений из бюджетов муниципальных районов на осуществление части полномочий по решению вопросов местного значения в соответствии с заключенными </a:t>
            </a:r>
            <a:r>
              <a:rPr lang="ru-RU" sz="1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соглашениями – </a:t>
            </a:r>
            <a:r>
              <a:rPr lang="ru-RU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5913,8 тыс. рубле</a:t>
            </a:r>
            <a:r>
              <a:rPr lang="ru-RU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1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1194679">
            <a:off x="3308541" y="2655815"/>
            <a:ext cx="615069" cy="187220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869542">
            <a:off x="5436096" y="2636912"/>
            <a:ext cx="504056" cy="54006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6378623"/>
            <a:ext cx="2133600" cy="365125"/>
          </a:xfrm>
        </p:spPr>
        <p:txBody>
          <a:bodyPr/>
          <a:lstStyle/>
          <a:p>
            <a:fld id="{4412311B-8BC7-4D51-AF2B-DEFA41229674}" type="slidenum">
              <a:rPr lang="ru-RU" smtClean="0">
                <a:latin typeface="Times New Roman" pitchFamily="18" charset="0"/>
                <a:cs typeface="Times New Roman" pitchFamily="18" charset="0"/>
              </a:rPr>
              <a:t>15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68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4412311B-8BC7-4D51-AF2B-DEFA41229674}" type="slidenum">
              <a:rPr lang="ru-RU" smtClean="0">
                <a:latin typeface="Times New Roman" pitchFamily="18" charset="0"/>
                <a:cs typeface="Times New Roman" pitchFamily="18" charset="0"/>
              </a:rPr>
              <a:t>16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7584" y="188640"/>
            <a:ext cx="7632848" cy="72008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Дорожный фонд </a:t>
            </a:r>
            <a:endParaRPr lang="ru-RU" alt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Новопокровского </a:t>
            </a:r>
            <a:r>
              <a:rPr lang="ru-RU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сельского </a:t>
            </a:r>
            <a:r>
              <a:rPr lang="ru-RU" alt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поселения</a:t>
            </a:r>
            <a:endParaRPr lang="ru-RU" alt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95285"/>
              </p:ext>
            </p:extLst>
          </p:nvPr>
        </p:nvGraphicFramePr>
        <p:xfrm>
          <a:off x="4211960" y="1029185"/>
          <a:ext cx="4679950" cy="3444160"/>
        </p:xfrm>
        <a:graphic>
          <a:graphicData uri="http://schemas.openxmlformats.org/drawingml/2006/table">
            <a:tbl>
              <a:tblPr/>
              <a:tblGrid>
                <a:gridCol w="4679950">
                  <a:extLst>
                    <a:ext uri="{9D8B030D-6E8A-4147-A177-3AD203B41FA5}"/>
                  </a:extLst>
                </a:gridCol>
              </a:tblGrid>
              <a:tr h="457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rPr>
                        <a:t>Доходы фонда</a:t>
                      </a: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9447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Акцизы на автомобильный бензин, прямогонный бензин, дизельное топливо, моторные масла для дизельных и (или) карбюраторных (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инжекторных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двигателей, производимые на территории Российской Федерации </a:t>
                      </a: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extLst>
                  <a:ext uri="{0D108BD9-81ED-4DB2-BD59-A6C34878D82A}"/>
                </a:extLst>
              </a:tr>
              <a:tr h="49369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 более 10% от собственных налоговых и неналоговых доходов бюджета Новопокровского сельского поселения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11581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ежбюджетны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трансферт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ы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из бюджетов бюджетной системы Российской Федерации на финансовое обеспечение дорожной деятельности в отношении автомобильных дорог общего пользования местного значения, в том числе дорог в населенных пунктах</a:t>
                      </a: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extLst>
                  <a:ext uri="{0D108BD9-81ED-4DB2-BD59-A6C34878D82A}"/>
                </a:extLst>
              </a:tr>
              <a:tr h="3657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6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215454"/>
              </p:ext>
            </p:extLst>
          </p:nvPr>
        </p:nvGraphicFramePr>
        <p:xfrm>
          <a:off x="4194522" y="5085184"/>
          <a:ext cx="4716512" cy="1329801"/>
        </p:xfrm>
        <a:graphic>
          <a:graphicData uri="http://schemas.openxmlformats.org/drawingml/2006/table">
            <a:tbl>
              <a:tblPr/>
              <a:tblGrid>
                <a:gridCol w="4716512">
                  <a:extLst>
                    <a:ext uri="{9D8B030D-6E8A-4147-A177-3AD203B41FA5}"/>
                  </a:extLst>
                </a:gridCol>
              </a:tblGrid>
              <a:tr h="4077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rPr>
                        <a:t>Расходы фонда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620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Нормативное содержание автомобильных дорог общего пользования местного значения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extLst>
                  <a:ext uri="{0D108BD9-81ED-4DB2-BD59-A6C34878D82A}"/>
                </a:extLst>
              </a:tr>
              <a:tr h="3544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" name="Стрелка вправо 6"/>
          <p:cNvSpPr/>
          <p:nvPr/>
        </p:nvSpPr>
        <p:spPr>
          <a:xfrm rot="5400000">
            <a:off x="6228743" y="3428443"/>
            <a:ext cx="648070" cy="266541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1"/>
          <p:cNvSpPr/>
          <p:nvPr/>
        </p:nvSpPr>
        <p:spPr>
          <a:xfrm>
            <a:off x="395536" y="1268761"/>
            <a:ext cx="3724058" cy="223224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>
                <a:solidFill>
                  <a:srgbClr val="67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дорожного фонда </a:t>
            </a:r>
            <a:r>
              <a:rPr lang="ru-RU" altLang="ru-RU" sz="2400" b="1" dirty="0" smtClean="0">
                <a:solidFill>
                  <a:srgbClr val="67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2019 году составит</a:t>
            </a:r>
            <a:r>
              <a:rPr lang="ru-RU" altLang="ru-RU" sz="2400" b="1" dirty="0">
                <a:solidFill>
                  <a:srgbClr val="67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6430,0 тыс</a:t>
            </a:r>
            <a:r>
              <a:rPr lang="ru-RU" alt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alt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рублей</a:t>
            </a:r>
            <a:endParaRPr lang="ru-RU" alt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58881"/>
            <a:ext cx="3721132" cy="247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23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Ð°ÑÑÐ¾Ð´Ñ ÑÐ¾Ñ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725144"/>
            <a:ext cx="33337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78011" y="188640"/>
            <a:ext cx="7174004" cy="729968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бюджета Новопокровского сельского поселения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2019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9" name="7-конечная звезда 8"/>
          <p:cNvSpPr/>
          <p:nvPr/>
        </p:nvSpPr>
        <p:spPr>
          <a:xfrm>
            <a:off x="938054" y="2132856"/>
            <a:ext cx="3024336" cy="2340260"/>
          </a:xfrm>
          <a:prstGeom prst="star7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95908,8 </a:t>
            </a:r>
          </a:p>
          <a:p>
            <a:pPr algn="ctr"/>
            <a:r>
              <a:rPr lang="ru-RU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</a:t>
            </a:r>
            <a:endParaRPr lang="ru-RU" b="1" dirty="0">
              <a:solidFill>
                <a:srgbClr val="5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D:\Гусева\БЮДЖЕТ ДЛЯ ГРАЖДАН\бюджет для граждан (рабочий материал)\cliparts-jane-safo-14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174" y="227687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гнутая вверх стрелка 7"/>
          <p:cNvSpPr/>
          <p:nvPr/>
        </p:nvSpPr>
        <p:spPr>
          <a:xfrm>
            <a:off x="2450222" y="1953571"/>
            <a:ext cx="648072" cy="288032"/>
          </a:xfrm>
          <a:prstGeom prst="curved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4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389315"/>
              </p:ext>
            </p:extLst>
          </p:nvPr>
        </p:nvGraphicFramePr>
        <p:xfrm>
          <a:off x="5149927" y="937337"/>
          <a:ext cx="3744416" cy="568032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tblPr>
              <a:tblGrid>
                <a:gridCol w="3744416">
                  <a:extLst>
                    <a:ext uri="{9D8B030D-6E8A-4147-A177-3AD203B41FA5}"/>
                  </a:extLst>
                </a:gridCol>
              </a:tblGrid>
              <a:tr h="263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Общегосударственные вопросы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63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22344,3 тыс. рублей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67202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7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485634"/>
              </p:ext>
            </p:extLst>
          </p:nvPr>
        </p:nvGraphicFramePr>
        <p:xfrm>
          <a:off x="5148245" y="1673672"/>
          <a:ext cx="3744416" cy="689972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tblPr>
              <a:tblGrid>
                <a:gridCol w="3744416">
                  <a:extLst>
                    <a:ext uri="{9D8B030D-6E8A-4147-A177-3AD203B41FA5}"/>
                  </a:extLst>
                </a:gridCol>
              </a:tblGrid>
              <a:tr h="3151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126000" marR="54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63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155,7 тыс. рублей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8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046794"/>
              </p:ext>
            </p:extLst>
          </p:nvPr>
        </p:nvGraphicFramePr>
        <p:xfrm>
          <a:off x="5154156" y="2492896"/>
          <a:ext cx="3744416" cy="568032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tblPr>
              <a:tblGrid>
                <a:gridCol w="3744416">
                  <a:extLst>
                    <a:ext uri="{9D8B030D-6E8A-4147-A177-3AD203B41FA5}"/>
                  </a:extLst>
                </a:gridCol>
              </a:tblGrid>
              <a:tr h="263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63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6846,6 тыс. рублей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9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975143"/>
              </p:ext>
            </p:extLst>
          </p:nvPr>
        </p:nvGraphicFramePr>
        <p:xfrm>
          <a:off x="5154156" y="3185849"/>
          <a:ext cx="3744416" cy="568032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tblPr>
              <a:tblGrid>
                <a:gridCol w="3744416">
                  <a:extLst>
                    <a:ext uri="{9D8B030D-6E8A-4147-A177-3AD203B41FA5}"/>
                  </a:extLst>
                </a:gridCol>
              </a:tblGrid>
              <a:tr h="2327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63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56390,0 тыс. рублей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20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440883"/>
              </p:ext>
            </p:extLst>
          </p:nvPr>
        </p:nvGraphicFramePr>
        <p:xfrm>
          <a:off x="5145734" y="3905084"/>
          <a:ext cx="3744416" cy="568032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tblPr>
              <a:tblGrid>
                <a:gridCol w="3744416">
                  <a:extLst>
                    <a:ext uri="{9D8B030D-6E8A-4147-A177-3AD203B41FA5}"/>
                  </a:extLst>
                </a:gridCol>
              </a:tblGrid>
              <a:tr h="263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63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4245,7 тыс. рублей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21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340224"/>
              </p:ext>
            </p:extLst>
          </p:nvPr>
        </p:nvGraphicFramePr>
        <p:xfrm>
          <a:off x="5179261" y="4581128"/>
          <a:ext cx="3744416" cy="568032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tblPr>
              <a:tblGrid>
                <a:gridCol w="3744416">
                  <a:extLst>
                    <a:ext uri="{9D8B030D-6E8A-4147-A177-3AD203B41FA5}"/>
                  </a:extLst>
                </a:gridCol>
              </a:tblGrid>
              <a:tr h="263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63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5163,2 тыс. рублей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22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651086"/>
              </p:ext>
            </p:extLst>
          </p:nvPr>
        </p:nvGraphicFramePr>
        <p:xfrm>
          <a:off x="5179261" y="5301208"/>
          <a:ext cx="3744416" cy="568032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tblPr>
              <a:tblGrid>
                <a:gridCol w="3744416">
                  <a:extLst>
                    <a:ext uri="{9D8B030D-6E8A-4147-A177-3AD203B41FA5}"/>
                  </a:extLst>
                </a:gridCol>
              </a:tblGrid>
              <a:tr h="2687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63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363,3 тыс. рублей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67202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23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786042"/>
              </p:ext>
            </p:extLst>
          </p:nvPr>
        </p:nvGraphicFramePr>
        <p:xfrm>
          <a:off x="5180461" y="6041893"/>
          <a:ext cx="3744416" cy="556808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tblPr>
              <a:tblGrid>
                <a:gridCol w="3744416">
                  <a:extLst>
                    <a:ext uri="{9D8B030D-6E8A-4147-A177-3AD203B41FA5}"/>
                  </a:extLst>
                </a:gridCol>
              </a:tblGrid>
              <a:tr h="2520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520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400,0 тыс. рублей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5" name="Овал 14"/>
          <p:cNvSpPr/>
          <p:nvPr/>
        </p:nvSpPr>
        <p:spPr>
          <a:xfrm>
            <a:off x="4801422" y="933643"/>
            <a:ext cx="799648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200" b="1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23,3 %</a:t>
            </a:r>
            <a:endParaRPr lang="ru-RU" sz="1200" b="1" dirty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831016" y="1720275"/>
            <a:ext cx="780697" cy="62860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200" b="1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0,2 %</a:t>
            </a:r>
            <a:endParaRPr lang="ru-RU" sz="1200" b="1" dirty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808982" y="2489685"/>
            <a:ext cx="792088" cy="6133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200" b="1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7,1 %</a:t>
            </a:r>
            <a:endParaRPr lang="ru-RU" sz="1200" b="1" dirty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801421" y="3159216"/>
            <a:ext cx="755680" cy="6298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200" b="1" dirty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58,8 %</a:t>
            </a:r>
          </a:p>
        </p:txBody>
      </p:sp>
      <p:sp>
        <p:nvSpPr>
          <p:cNvPr id="28" name="Овал 27"/>
          <p:cNvSpPr/>
          <p:nvPr/>
        </p:nvSpPr>
        <p:spPr>
          <a:xfrm>
            <a:off x="4831016" y="3872148"/>
            <a:ext cx="770054" cy="6009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200" b="1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4,4 %</a:t>
            </a:r>
            <a:endParaRPr lang="ru-RU" sz="1200" b="1" dirty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868619" y="4581128"/>
            <a:ext cx="743094" cy="6379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200" b="1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5,4 %</a:t>
            </a:r>
            <a:endParaRPr lang="ru-RU" sz="1200" b="1" dirty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4871872" y="5301208"/>
            <a:ext cx="751232" cy="5970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200" b="1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0,4 %</a:t>
            </a:r>
            <a:endParaRPr lang="ru-RU" sz="1200" b="1" dirty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871872" y="6021288"/>
            <a:ext cx="792088" cy="59801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200" b="1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0,4 %</a:t>
            </a:r>
            <a:endParaRPr lang="ru-RU" sz="1200" b="1" dirty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52015" y="6360270"/>
            <a:ext cx="586408" cy="365125"/>
          </a:xfrm>
        </p:spPr>
        <p:txBody>
          <a:bodyPr/>
          <a:lstStyle/>
          <a:p>
            <a:fld id="{4412311B-8BC7-4D51-AF2B-DEFA41229674}" type="slidenum">
              <a:rPr lang="ru-RU" smtClean="0">
                <a:latin typeface="Times New Roman" pitchFamily="18" charset="0"/>
                <a:cs typeface="Times New Roman" pitchFamily="18" charset="0"/>
              </a:rPr>
              <a:t>17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>
            <a:endCxn id="15" idx="2"/>
          </p:cNvCxnSpPr>
          <p:nvPr/>
        </p:nvCxnSpPr>
        <p:spPr>
          <a:xfrm>
            <a:off x="4355976" y="1257679"/>
            <a:ext cx="445446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385570" y="2043464"/>
            <a:ext cx="445446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385570" y="2852936"/>
            <a:ext cx="445446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9" idx="1"/>
          </p:cNvCxnSpPr>
          <p:nvPr/>
        </p:nvCxnSpPr>
        <p:spPr>
          <a:xfrm flipV="1">
            <a:off x="3962398" y="3501008"/>
            <a:ext cx="846584" cy="13688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385570" y="4221088"/>
            <a:ext cx="445446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426426" y="4900115"/>
            <a:ext cx="445446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423173" y="5616007"/>
            <a:ext cx="445446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423173" y="6320297"/>
            <a:ext cx="445446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4" name="Прямая соединительная линия 10243"/>
          <p:cNvCxnSpPr/>
          <p:nvPr/>
        </p:nvCxnSpPr>
        <p:spPr>
          <a:xfrm flipH="1">
            <a:off x="3275856" y="1257679"/>
            <a:ext cx="1080120" cy="130722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6" name="Прямая соединительная линия 10245"/>
          <p:cNvCxnSpPr/>
          <p:nvPr/>
        </p:nvCxnSpPr>
        <p:spPr>
          <a:xfrm flipH="1">
            <a:off x="3635896" y="2034577"/>
            <a:ext cx="749674" cy="761759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8" name="Прямая соединительная линия 10247"/>
          <p:cNvCxnSpPr/>
          <p:nvPr/>
        </p:nvCxnSpPr>
        <p:spPr>
          <a:xfrm flipH="1">
            <a:off x="3707904" y="2852936"/>
            <a:ext cx="677666" cy="45005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0" name="Прямая соединительная линия 10249"/>
          <p:cNvCxnSpPr/>
          <p:nvPr/>
        </p:nvCxnSpPr>
        <p:spPr>
          <a:xfrm flipH="1" flipV="1">
            <a:off x="3707904" y="3789040"/>
            <a:ext cx="677666" cy="43204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5" name="Прямая соединительная линия 10254"/>
          <p:cNvCxnSpPr/>
          <p:nvPr/>
        </p:nvCxnSpPr>
        <p:spPr>
          <a:xfrm flipH="1" flipV="1">
            <a:off x="3275856" y="4172632"/>
            <a:ext cx="1147318" cy="727484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7" name="Прямая соединительная линия 10256"/>
          <p:cNvCxnSpPr>
            <a:endCxn id="9" idx="2"/>
          </p:cNvCxnSpPr>
          <p:nvPr/>
        </p:nvCxnSpPr>
        <p:spPr>
          <a:xfrm flipH="1" flipV="1">
            <a:off x="3123196" y="4473128"/>
            <a:ext cx="1303230" cy="114288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9" name="Прямая соединительная линия 10258"/>
          <p:cNvCxnSpPr/>
          <p:nvPr/>
        </p:nvCxnSpPr>
        <p:spPr>
          <a:xfrm flipH="1" flipV="1">
            <a:off x="2450223" y="4221089"/>
            <a:ext cx="1976203" cy="209920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22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8264" y="6366420"/>
            <a:ext cx="2133600" cy="365125"/>
          </a:xfrm>
        </p:spPr>
        <p:txBody>
          <a:bodyPr/>
          <a:lstStyle/>
          <a:p>
            <a:fld id="{4412311B-8BC7-4D51-AF2B-DEFA41229674}" type="slidenum">
              <a:rPr lang="ru-RU" smtClean="0">
                <a:latin typeface="Times New Roman" pitchFamily="18" charset="0"/>
                <a:cs typeface="Times New Roman" pitchFamily="18" charset="0"/>
              </a:rPr>
              <a:t>18</a:t>
            </a:fld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21776" y="188640"/>
            <a:ext cx="7200800" cy="733343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Перечень муниципальных программ Новопокровского сельского поселения на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2019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год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57297434"/>
              </p:ext>
            </p:extLst>
          </p:nvPr>
        </p:nvGraphicFramePr>
        <p:xfrm>
          <a:off x="539552" y="980728"/>
          <a:ext cx="438262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35171220"/>
              </p:ext>
            </p:extLst>
          </p:nvPr>
        </p:nvGraphicFramePr>
        <p:xfrm>
          <a:off x="4868901" y="2132856"/>
          <a:ext cx="424847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AutoShape 2" descr="ÐÐ°ÑÑÐ¸Ð½ÐºÐ¸ Ð¿Ð¾ Ð·Ð°Ð¿ÑÐ¾ÑÑ Ð¼ÑÐ½Ð¸ÑÐ¸Ð¿Ð°Ð»ÑÐ½ÑÐ¹ Ð¿ÑÐ¾Ð³ÑÐ°Ð¼Ð¼Ñ ÑÐ¾Ñ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ÐÐ°ÑÑÐ¸Ð½ÐºÐ¸ Ð¿Ð¾ Ð·Ð°Ð¿ÑÐ¾ÑÑ Ð¼ÑÐ½Ð¸ÑÐ¸Ð¿Ð°Ð»ÑÐ½ÑÐ¹ Ð¿ÑÐ¾Ð³ÑÐ°Ð¼Ð¼Ñ ÑÐ¾ÑÐ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ÐÐ°ÑÑÐ¸Ð½ÐºÐ¸ Ð¿Ð¾ Ð·Ð°Ð¿ÑÐ¾ÑÑ Ð¼ÑÐ½Ð¸ÑÐ¸Ð¿Ð°Ð»ÑÐ½ÑÐ¹ Ð¿ÑÐ¾Ð³ÑÐ°Ð¼Ð¼Ñ ÑÐ¾ÑÐ¾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ÐÐ°ÑÑÐ¸Ð½ÐºÐ¸ Ð¿Ð¾ Ð·Ð°Ð¿ÑÐ¾ÑÑ Ð¼ÑÐ½Ð¸ÑÐ¸Ð¿Ð°Ð»ÑÐ½ÑÐ¹ Ð¿ÑÐ¾Ð³ÑÐ°Ð¼Ð¼Ñ ÑÐ¾ÑÐ¾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ÐÐ°ÑÑÐ¸Ð½ÐºÐ¸ Ð¿Ð¾ Ð·Ð°Ð¿ÑÐ¾ÑÑ Ð¼ÑÐ½Ð¸ÑÐ¸Ð¿Ð°Ð»ÑÐ½ÑÐ¹ Ð¿ÑÐ¾Ð³ÑÐ°Ð¼Ð¼Ñ ÑÐ¾ÑÐ¾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 descr="D:\Гусева\БЮДЖЕТ ДЛЯ ГРАЖДАН\бюджет для граждан (рабочий материал)\1422_x20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21983"/>
            <a:ext cx="1832992" cy="136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:\Гусева\БЮДЖЕТ ДЛЯ ГРАЖДАН\бюджет для граждан (рабочий материал)\Кнопка оценки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776" y="5301208"/>
            <a:ext cx="27336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89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t>19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260648"/>
            <a:ext cx="6192688" cy="830997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Структура финансового обеспечения</a:t>
            </a:r>
          </a:p>
          <a:p>
            <a:pPr algn="ctr">
              <a:spcBef>
                <a:spcPct val="0"/>
              </a:spcBef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муниципальных учреждений на 2018 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93724996"/>
              </p:ext>
            </p:extLst>
          </p:nvPr>
        </p:nvGraphicFramePr>
        <p:xfrm>
          <a:off x="323528" y="1412776"/>
          <a:ext cx="8712968" cy="527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882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Гусева\БЮДЖЕТ ДЛЯ ГРАЖДАН\бюджет для граждан (рабочий материал)\глав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5391"/>
            <a:ext cx="2899701" cy="263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72400" y="6381328"/>
            <a:ext cx="792087" cy="360000"/>
          </a:xfrm>
        </p:spPr>
        <p:txBody>
          <a:bodyPr/>
          <a:lstStyle/>
          <a:p>
            <a:fld id="{4412311B-8BC7-4D51-AF2B-DEFA41229674}" type="slidenum">
              <a:rPr lang="ru-RU" smtClean="0">
                <a:latin typeface="Times New Roman" pitchFamily="18" charset="0"/>
                <a:cs typeface="Times New Roman" pitchFamily="18" charset="0"/>
              </a:rPr>
              <a:t>2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60191" y="265391"/>
            <a:ext cx="50461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Уважаемые жители Новопокровского сельского поселения!</a:t>
            </a:r>
            <a:endParaRPr lang="ru-RU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266" y="3068960"/>
            <a:ext cx="840422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None/>
            </a:pPr>
            <a:r>
              <a:rPr lang="ru-RU" sz="1900" b="1" dirty="0" smtClean="0">
                <a:latin typeface="Monotype Corsiva" pitchFamily="66" charset="0"/>
              </a:rPr>
              <a:t>форме </a:t>
            </a:r>
            <a:r>
              <a:rPr lang="ru-RU" sz="1900" b="1" dirty="0">
                <a:latin typeface="Monotype Corsiva" pitchFamily="66" charset="0"/>
              </a:rPr>
              <a:t>познакомит вас с основными положениями бюджета </a:t>
            </a:r>
            <a:r>
              <a:rPr lang="ru-RU" sz="1900" b="1" dirty="0" smtClean="0">
                <a:latin typeface="Monotype Corsiva" pitchFamily="66" charset="0"/>
              </a:rPr>
              <a:t>Новопокровского сельского поселения на 2019 год. </a:t>
            </a:r>
            <a:endParaRPr lang="ru-RU" sz="1900" b="1" dirty="0">
              <a:latin typeface="Monotype Corsiva" pitchFamily="66" charset="0"/>
            </a:endParaRPr>
          </a:p>
          <a:p>
            <a:pPr indent="457200" algn="just">
              <a:buFontTx/>
              <a:buNone/>
            </a:pPr>
            <a:r>
              <a:rPr lang="ru-RU" sz="1900" b="1" dirty="0" smtClean="0">
                <a:latin typeface="Monotype Corsiva" pitchFamily="66" charset="0"/>
              </a:rPr>
              <a:t>О </a:t>
            </a:r>
            <a:r>
              <a:rPr lang="ru-RU" sz="1900" b="1" dirty="0">
                <a:latin typeface="Monotype Corsiva" pitchFamily="66" charset="0"/>
              </a:rPr>
              <a:t>том, как формируется бюджет, куда и на что направляются деньги налогоплательщиков теперь могут узнать все желающие. Этот информационный ресурс позволяет сделать процесс формирования бюджета более открытым и прозрачным.</a:t>
            </a:r>
          </a:p>
          <a:p>
            <a:pPr indent="457200" algn="just">
              <a:buFontTx/>
              <a:buNone/>
            </a:pPr>
            <a:r>
              <a:rPr lang="ru-RU" sz="1900" b="1" dirty="0" smtClean="0">
                <a:latin typeface="Monotype Corsiva" pitchFamily="66" charset="0"/>
              </a:rPr>
              <a:t>«</a:t>
            </a:r>
            <a:r>
              <a:rPr lang="ru-RU" sz="1900" b="1" dirty="0">
                <a:latin typeface="Monotype Corsiva" pitchFamily="66" charset="0"/>
              </a:rPr>
              <a:t>Бюджет для граждан» создан для того, чтобы у каждого жителя  нашего поселения была возможность принять участие в обсуждении вопросов формирования бюджета </a:t>
            </a:r>
            <a:r>
              <a:rPr lang="ru-RU" sz="1900" b="1" dirty="0" smtClean="0">
                <a:latin typeface="Monotype Corsiva" pitchFamily="66" charset="0"/>
              </a:rPr>
              <a:t>Новопокровского сельского поселения и </a:t>
            </a:r>
            <a:r>
              <a:rPr lang="ru-RU" sz="1900" b="1" dirty="0">
                <a:latin typeface="Monotype Corsiva" pitchFamily="66" charset="0"/>
              </a:rPr>
              <a:t>его исполнения. От неравнодушия каждого из Вас зависит, каким будет бюджет </a:t>
            </a:r>
            <a:r>
              <a:rPr lang="ru-RU" sz="1900" b="1" dirty="0" smtClean="0">
                <a:latin typeface="Monotype Corsiva" pitchFamily="66" charset="0"/>
              </a:rPr>
              <a:t>поселения</a:t>
            </a:r>
            <a:r>
              <a:rPr lang="ru-RU" sz="1900" b="1" dirty="0">
                <a:latin typeface="Monotype Corsiva" pitchFamily="66" charset="0"/>
              </a:rPr>
              <a:t>, на какие цели в первоочередном порядке будут направляться бюджетные средства</a:t>
            </a:r>
            <a:r>
              <a:rPr lang="ru-RU" sz="1900" b="1" dirty="0" smtClean="0">
                <a:latin typeface="Monotype Corsiva" pitchFamily="66" charset="0"/>
              </a:rPr>
              <a:t>.</a:t>
            </a:r>
            <a:endParaRPr lang="ru-RU" sz="1900" b="1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23229" y="1352120"/>
            <a:ext cx="574125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buFontTx/>
              <a:buNone/>
            </a:pPr>
            <a:r>
              <a:rPr lang="ru-RU" sz="1900" b="1" dirty="0">
                <a:latin typeface="Monotype Corsiva" pitchFamily="66" charset="0"/>
              </a:rPr>
              <a:t>Представляем вашему вниманию «Бюджет для граждан». Для людей, не обладающих специальными знаниями в сфере бюджетного законодательства, достаточно сложно разобраться в языке бюджета, в его цифрах. «Бюджет для граждан» – это отдельный аналитический документ, который в доступной </a:t>
            </a:r>
            <a:r>
              <a:rPr lang="ru-RU" sz="1900" b="1" dirty="0" smtClean="0">
                <a:latin typeface="Monotype Corsiva" pitchFamily="66" charset="0"/>
              </a:rPr>
              <a:t>и понятной </a:t>
            </a:r>
            <a:endParaRPr lang="ru-RU" sz="19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42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33150620"/>
              </p:ext>
            </p:extLst>
          </p:nvPr>
        </p:nvGraphicFramePr>
        <p:xfrm>
          <a:off x="467544" y="1460977"/>
          <a:ext cx="8352928" cy="5064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ÐÐ°ÑÑÐ¸Ð½ÐºÐ¸ Ð¿Ð¾ Ð·Ð°Ð¿ÑÐ¾ÑÑ Ð´ÐµÐ½ÑÐ³Ð¸ Ð¼Ð¾Ð½ÐµÑÑ ÑÐ¾ÑÐ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49180"/>
            <a:ext cx="2382619" cy="158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4412311B-8BC7-4D51-AF2B-DEFA41229674}" type="slidenum">
              <a:rPr lang="ru-RU" smtClean="0">
                <a:latin typeface="Times New Roman" pitchFamily="18" charset="0"/>
                <a:cs typeface="Times New Roman" pitchFamily="18" charset="0"/>
              </a:rPr>
              <a:t>20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99381"/>
            <a:ext cx="7200800" cy="1069380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Объём межбюджетных трансфертов, </a:t>
            </a: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предоставляемых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бюджету муниципального </a:t>
            </a: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образования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Новопокровский район, на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2019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год</a:t>
            </a:r>
          </a:p>
        </p:txBody>
      </p:sp>
      <p:sp>
        <p:nvSpPr>
          <p:cNvPr id="9" name="Выноска-облако 8"/>
          <p:cNvSpPr/>
          <p:nvPr/>
        </p:nvSpPr>
        <p:spPr>
          <a:xfrm>
            <a:off x="1835696" y="1834586"/>
            <a:ext cx="1296144" cy="821923"/>
          </a:xfrm>
          <a:prstGeom prst="cloudCallou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400,0 </a:t>
            </a:r>
            <a:r>
              <a:rPr lang="ru-RU" b="1" dirty="0" err="1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</a:t>
            </a:r>
            <a:r>
              <a:rPr lang="ru-RU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rgbClr val="5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7452320" y="1834587"/>
            <a:ext cx="1296144" cy="821923"/>
          </a:xfrm>
          <a:prstGeom prst="cloudCallou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4520,0 </a:t>
            </a:r>
            <a:r>
              <a:rPr lang="ru-RU" b="1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</a:t>
            </a:r>
            <a:r>
              <a:rPr lang="ru-RU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1" name="Выноска-облако 10"/>
          <p:cNvSpPr/>
          <p:nvPr/>
        </p:nvSpPr>
        <p:spPr>
          <a:xfrm>
            <a:off x="5724128" y="1268761"/>
            <a:ext cx="1296144" cy="821923"/>
          </a:xfrm>
          <a:prstGeom prst="cloudCallou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113,8 </a:t>
            </a:r>
            <a:r>
              <a:rPr lang="ru-RU" b="1" dirty="0" err="1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</a:t>
            </a:r>
            <a:r>
              <a:rPr lang="ru-RU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3" name="Рисунок 12" descr="финпомощь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65" y="5013176"/>
            <a:ext cx="23050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98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956376" y="6381328"/>
            <a:ext cx="1026404" cy="365125"/>
          </a:xfrm>
        </p:spPr>
        <p:txBody>
          <a:bodyPr/>
          <a:lstStyle/>
          <a:p>
            <a:fld id="{4412311B-8BC7-4D51-AF2B-DEFA41229674}" type="slidenum">
              <a:rPr lang="ru-RU" smtClean="0">
                <a:latin typeface="Times New Roman" pitchFamily="18" charset="0"/>
                <a:cs typeface="Times New Roman" pitchFamily="18" charset="0"/>
              </a:rPr>
              <a:t>21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49930" y="507890"/>
            <a:ext cx="8832850" cy="792162"/>
            <a:chOff x="-8" y="454"/>
            <a:chExt cx="5564" cy="530"/>
          </a:xfrm>
        </p:grpSpPr>
        <p:pic>
          <p:nvPicPr>
            <p:cNvPr id="5" name="Скругленный прямоугольни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" y="454"/>
              <a:ext cx="5564" cy="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0" y="499"/>
              <a:ext cx="5444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ru-RU" sz="2400" b="1" dirty="0">
                  <a:solidFill>
                    <a:srgbClr val="58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onstantia" pitchFamily="18" charset="0"/>
                </a:rPr>
                <a:t>Контактная информация</a:t>
              </a:r>
            </a:p>
          </p:txBody>
        </p:sp>
      </p:grp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801942" y="1412776"/>
            <a:ext cx="7704856" cy="501675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«Бюджет для граждан» </a:t>
            </a:r>
          </a:p>
          <a:p>
            <a:pPr algn="ctr" eaLnBrk="1" hangingPunct="1">
              <a:defRPr/>
            </a:pPr>
            <a:r>
              <a:rPr lang="ru-RU" altLang="en-US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подготовлен финансовым органом администрации Новопокровского сельского поселения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 eaLnBrk="1" hangingPunct="1">
              <a:defRPr/>
            </a:pPr>
            <a:endParaRPr lang="ru-RU" altLang="en-US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ru-RU" alt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Финансовый орган </a:t>
            </a:r>
            <a:r>
              <a:rPr lang="ru-RU" altLang="en-US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администрации Новопокровского сельского </a:t>
            </a:r>
            <a:r>
              <a:rPr lang="ru-RU" alt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поселения находится </a:t>
            </a:r>
            <a:r>
              <a:rPr lang="ru-RU" alt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по адресу</a:t>
            </a:r>
            <a:r>
              <a:rPr lang="ru-RU" alt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: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Краснодарский край, станица Новопокровская, </a:t>
            </a:r>
          </a:p>
          <a:p>
            <a:pPr algn="ctr" eaLnBrk="1" hangingPunct="1">
              <a:defRPr/>
            </a:pPr>
            <a:r>
              <a:rPr lang="ru-RU" alt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улица Ленина, 110</a:t>
            </a:r>
            <a:endParaRPr lang="ru-RU" altLang="en-US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Телефон: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alt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(886149)7-33-82</a:t>
            </a:r>
            <a:endParaRPr lang="ru-RU" altLang="en-US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Адрес электронной почты: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novpos@mail.ru</a:t>
            </a:r>
            <a:r>
              <a:rPr lang="ru-RU" alt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endParaRPr lang="ru-RU" altLang="en-US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en-US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Информационный ресурс </a:t>
            </a:r>
            <a:r>
              <a:rPr lang="ru-RU" alt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«Бюджет для граждан» </a:t>
            </a:r>
            <a:r>
              <a:rPr lang="ru-RU" altLang="en-US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размещен на официальном сайте администрации Новопокровского сельского поселения 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novopokrovskaya.org</a:t>
            </a:r>
            <a:endParaRPr lang="ru-RU" altLang="en-US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72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10160" y="6381328"/>
            <a:ext cx="946448" cy="365125"/>
          </a:xfrm>
        </p:spPr>
        <p:txBody>
          <a:bodyPr/>
          <a:lstStyle/>
          <a:p>
            <a:fld id="{4412311B-8BC7-4D51-AF2B-DEFA41229674}" type="slidenum">
              <a:rPr lang="ru-RU" smtClean="0">
                <a:latin typeface="Times New Roman" pitchFamily="18" charset="0"/>
                <a:cs typeface="Times New Roman" pitchFamily="18" charset="0"/>
              </a:rPr>
              <a:t>3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59905" y="3284984"/>
            <a:ext cx="4704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Новопокровского сельского поселения</a:t>
            </a:r>
          </a:p>
          <a:p>
            <a:pPr algn="r"/>
            <a:r>
              <a:rPr lang="ru-RU" b="1" i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А.В. Свитенко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776" y="548680"/>
            <a:ext cx="822568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900" b="1" dirty="0">
                <a:latin typeface="Monotype Corsiva" pitchFamily="66" charset="0"/>
              </a:rPr>
              <a:t>Одной из основных задач бюджетной политики </a:t>
            </a:r>
            <a:r>
              <a:rPr lang="ru-RU" sz="1900" b="1" dirty="0" smtClean="0">
                <a:latin typeface="Monotype Corsiva" pitchFamily="66" charset="0"/>
              </a:rPr>
              <a:t>Новопокровского сельского поселения и является </a:t>
            </a:r>
            <a:r>
              <a:rPr lang="ru-RU" sz="1900" b="1" dirty="0">
                <a:latin typeface="Monotype Corsiva" pitchFamily="66" charset="0"/>
              </a:rPr>
              <a:t>обеспечение прозрачности и открытости бюджетного процесса. </a:t>
            </a:r>
          </a:p>
          <a:p>
            <a:pPr indent="457200" algn="just"/>
            <a:r>
              <a:rPr lang="ru-RU" sz="1900" b="1" dirty="0">
                <a:latin typeface="Monotype Corsiva" pitchFamily="66" charset="0"/>
              </a:rPr>
              <a:t>Настоящая электронная брошюра «Бюджет для граждан» разработана для того, чтобы вся официальная информация была не только доступной, но и более понятной для каждого жителя. </a:t>
            </a:r>
          </a:p>
          <a:p>
            <a:pPr indent="457200" algn="just"/>
            <a:r>
              <a:rPr lang="ru-RU" sz="1900" b="1" dirty="0" smtClean="0">
                <a:latin typeface="Monotype Corsiva" pitchFamily="66" charset="0"/>
              </a:rPr>
              <a:t>Здесь </a:t>
            </a:r>
            <a:r>
              <a:rPr lang="ru-RU" sz="1900" b="1" dirty="0">
                <a:latin typeface="Monotype Corsiva" pitchFamily="66" charset="0"/>
              </a:rPr>
              <a:t>Вашему вниманию представлены описания доходов, расходов бюджета и их структуры, а также приоритетные направления расходования бюджетных средств</a:t>
            </a:r>
          </a:p>
          <a:p>
            <a:pPr algn="just"/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407434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Административно-территориальное деление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79016" y="6381328"/>
            <a:ext cx="802432" cy="365125"/>
          </a:xfrm>
        </p:spPr>
        <p:txBody>
          <a:bodyPr vert="horz" lIns="91440" tIns="45720" rIns="91440" bIns="45720" rtlCol="0" anchor="ctr"/>
          <a:lstStyle/>
          <a:p>
            <a:fld id="{4412311B-8BC7-4D51-AF2B-DEFA41229674}" type="slidenum">
              <a:rPr lang="ru-RU"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492896"/>
            <a:ext cx="3888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 состав Новопокровского сельского поселения входят 4 населенных пункта: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 ст. Новопокровская;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 хутор Ея;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 п. Лесничество;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 п. Горький.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1268760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Площадь территории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Новопокровского сельского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поселения  составляет  46184 га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49799" y="4941168"/>
            <a:ext cx="3689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Протяженность автомобильных дорог местного значения – 105,7 км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04864"/>
            <a:ext cx="470535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18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120680" cy="92211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Что такое бюджет?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29905" y="6381328"/>
            <a:ext cx="2133600" cy="365125"/>
          </a:xfrm>
        </p:spPr>
        <p:txBody>
          <a:bodyPr/>
          <a:lstStyle/>
          <a:p>
            <a:fld id="{4412311B-8BC7-4D51-AF2B-DEFA41229674}" type="slidenum">
              <a:rPr lang="ru-RU" smtClean="0">
                <a:latin typeface="Times New Roman" pitchFamily="18" charset="0"/>
                <a:cs typeface="Times New Roman" pitchFamily="18" charset="0"/>
              </a:rPr>
              <a:t>5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0578" y="1196752"/>
            <a:ext cx="835292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Слово «бюджет» происходит от </a:t>
            </a:r>
            <a:r>
              <a:rPr lang="ru-RU" sz="2800" b="1" dirty="0" err="1">
                <a:solidFill>
                  <a:srgbClr val="7030A0"/>
                </a:solidFill>
              </a:rPr>
              <a:t>старонордмандского</a:t>
            </a:r>
            <a:r>
              <a:rPr lang="ru-RU" sz="2800" b="1" dirty="0">
                <a:solidFill>
                  <a:srgbClr val="7030A0"/>
                </a:solidFill>
              </a:rPr>
              <a:t> «</a:t>
            </a:r>
            <a:r>
              <a:rPr lang="en-US" sz="2800" b="1" dirty="0" err="1">
                <a:solidFill>
                  <a:srgbClr val="7030A0"/>
                </a:solidFill>
              </a:rPr>
              <a:t>bougette</a:t>
            </a:r>
            <a:r>
              <a:rPr lang="ru-RU" sz="2800" b="1" dirty="0">
                <a:solidFill>
                  <a:srgbClr val="7030A0"/>
                </a:solidFill>
              </a:rPr>
              <a:t>» - кошелек, мешок с деньгами. В настоящее время этот термин утратил свое первоначальное значение.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Сегодня бюджет – это документально    оформленный план доходов и расходов на определенный период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4868863"/>
            <a:ext cx="23399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647" y="4868862"/>
            <a:ext cx="29511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18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95593" y="6364288"/>
            <a:ext cx="874440" cy="365125"/>
          </a:xfrm>
        </p:spPr>
        <p:txBody>
          <a:bodyPr/>
          <a:lstStyle/>
          <a:p>
            <a:fld id="{4412311B-8BC7-4D51-AF2B-DEFA41229674}" type="slidenum">
              <a:rPr lang="ru-RU" smtClean="0">
                <a:latin typeface="Times New Roman" pitchFamily="18" charset="0"/>
                <a:cs typeface="Times New Roman" pitchFamily="18" charset="0"/>
              </a:rPr>
              <a:t>6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57238" y="188913"/>
            <a:ext cx="7772400" cy="865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Профицит бюджета – превышение доходов бюджета над его расходами </a:t>
            </a:r>
          </a:p>
        </p:txBody>
      </p:sp>
      <p:sp>
        <p:nvSpPr>
          <p:cNvPr id="5" name="Подзаголовок 1"/>
          <p:cNvSpPr txBox="1">
            <a:spLocks/>
          </p:cNvSpPr>
          <p:nvPr/>
        </p:nvSpPr>
        <p:spPr>
          <a:xfrm>
            <a:off x="611188" y="3141663"/>
            <a:ext cx="8137525" cy="1008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Дефицит бюджета – превышение расходов бюджета над его доходами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47813" y="1385888"/>
            <a:ext cx="1152525" cy="17081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Доходы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59113" y="2179638"/>
            <a:ext cx="1081087" cy="91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Расходы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50988" y="5449888"/>
            <a:ext cx="1081087" cy="91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  <a:p>
            <a:pPr algn="ctr" eaLnBrk="1" hangingPunct="1">
              <a:defRPr/>
            </a:pPr>
            <a:r>
              <a:rPr lang="ru-RU" b="1" dirty="0"/>
              <a:t>Доходы</a:t>
            </a: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16263" y="4891088"/>
            <a:ext cx="1039812" cy="149066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Расходы</a:t>
            </a:r>
          </a:p>
        </p:txBody>
      </p:sp>
      <p:pic>
        <p:nvPicPr>
          <p:cNvPr id="4098" name="Picture 2" descr="D:\Гусева\БЮДЖЕТ ДЛЯ ГРАЖДАН\бюджет для граждан (рабочий материал)\Без названи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164" y="1108276"/>
            <a:ext cx="3231649" cy="214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Гусева\БЮДЖЕТ ДЛЯ ГРАЖДАН\бюджет для граждан (рабочий материал)\0_95974_b5857fbc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04331"/>
            <a:ext cx="2797463" cy="265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4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8348" y="6356350"/>
            <a:ext cx="621508" cy="365125"/>
          </a:xfrm>
        </p:spPr>
        <p:txBody>
          <a:bodyPr/>
          <a:lstStyle/>
          <a:p>
            <a:fld id="{4412311B-8BC7-4D51-AF2B-DEFA41229674}" type="slidenum">
              <a:rPr lang="ru-RU" smtClean="0">
                <a:latin typeface="Times New Roman" pitchFamily="18" charset="0"/>
                <a:cs typeface="Times New Roman" pitchFamily="18" charset="0"/>
              </a:rPr>
              <a:t>7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691680" y="274638"/>
            <a:ext cx="612068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Bookman Old Style" pitchFamily="18" charset="0"/>
                <a:ea typeface="+mj-ea"/>
                <a:cs typeface="+mj-cs"/>
              </a:defRPr>
            </a:lvl1pPr>
          </a:lstStyle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Идеальный бюджет</a:t>
            </a: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900111" y="1052736"/>
            <a:ext cx="7488237" cy="26654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ДОХОДЫ=РАСХОДЫ</a:t>
            </a:r>
          </a:p>
          <a:p>
            <a:pPr marL="0" indent="0" algn="ctr">
              <a:buFontTx/>
              <a:buNone/>
            </a:pPr>
            <a:r>
              <a:rPr lang="ru-RU" dirty="0" smtClean="0"/>
              <a:t>Сбалансированность бюджета – обязательное требование, предъявляемое к составлению и утверждению бюджета  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15258"/>
            <a:ext cx="2880320" cy="262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5" descr="ÐÐ°ÑÑÐ¸Ð½ÐºÐ¸ Ð¿Ð¾ Ð·Ð°Ð¿ÑÐ¾ÑÑ Ð´ÐµÐ½ÑÐ³Ð¸ ÐºÐ°ÑÑÐ¸Ð½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7" descr="ÐÐ°ÑÑÐ¸Ð½ÐºÐ¸ Ð¿Ð¾ Ð·Ð°Ð¿ÑÐ¾ÑÑ Ð´ÐµÐ½ÑÐ³Ð¸ ÐºÐ°ÑÑÐ¸Ð½ÐºÐ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9" descr="ÐÐ°ÑÑÐ¸Ð½ÐºÐ¸ Ð¿Ð¾ Ð·Ð°Ð¿ÑÐ¾ÑÑ Ð´ÐµÐ½ÑÐ³Ð¸ ÐºÐ°ÑÑÐ¸Ð½ÐºÐ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1" descr="ÐÐ°ÑÑÐ¸Ð½ÐºÐ¸ Ð¿Ð¾ Ð·Ð°Ð¿ÑÐ¾ÑÑ Ð´ÐµÐ½ÑÐ³Ð¸ ÐºÐ°ÑÑÐ¸Ð½ÐºÐ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5" name="Picture 17" descr="ÐÐ°ÑÑÐ¸Ð½ÐºÐ¸ Ð¿Ð¾ Ð·Ð°Ð¿ÑÐ¾ÑÑ Ð´ÐµÐ½ÑÐ³Ð¸ ÐºÐ°ÑÑÐ¸Ð½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532" y="4011059"/>
            <a:ext cx="3503816" cy="262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3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97900" y="6349769"/>
            <a:ext cx="411956" cy="365125"/>
          </a:xfrm>
        </p:spPr>
        <p:txBody>
          <a:bodyPr/>
          <a:lstStyle/>
          <a:p>
            <a:fld id="{4412311B-8BC7-4D51-AF2B-DEFA41229674}" type="slidenum">
              <a:rPr lang="ru-RU" smtClean="0">
                <a:latin typeface="Times New Roman" pitchFamily="18" charset="0"/>
                <a:cs typeface="Times New Roman" pitchFamily="18" charset="0"/>
              </a:rPr>
              <a:t>8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346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Какие бывают бюджеты?</a:t>
            </a:r>
            <a:endParaRPr lang="ru-RU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11188" y="908050"/>
            <a:ext cx="15113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b="1">
                <a:solidFill>
                  <a:srgbClr val="333399"/>
                </a:solidFill>
                <a:latin typeface="Times New Roman" pitchFamily="18" charset="0"/>
              </a:rPr>
              <a:t>Бюджет семьи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2500313" y="868363"/>
            <a:ext cx="709612" cy="317500"/>
          </a:xfrm>
          <a:prstGeom prst="line">
            <a:avLst/>
          </a:prstGeom>
          <a:noFill/>
          <a:ln w="50800" cmpd="tri">
            <a:solidFill>
              <a:schemeClr val="accent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4572000" y="765175"/>
            <a:ext cx="0" cy="936625"/>
          </a:xfrm>
          <a:prstGeom prst="line">
            <a:avLst/>
          </a:prstGeom>
          <a:noFill/>
          <a:ln w="50800" cmpd="tri">
            <a:solidFill>
              <a:schemeClr val="accent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5867400" y="836613"/>
            <a:ext cx="722313" cy="368300"/>
          </a:xfrm>
          <a:prstGeom prst="line">
            <a:avLst/>
          </a:prstGeom>
          <a:noFill/>
          <a:ln w="50800" cmpd="tri">
            <a:solidFill>
              <a:schemeClr val="accent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059113" y="1844675"/>
            <a:ext cx="29511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b="1">
                <a:solidFill>
                  <a:srgbClr val="333399"/>
                </a:solidFill>
                <a:latin typeface="Times New Roman" pitchFamily="18" charset="0"/>
              </a:rPr>
              <a:t>Бюджеты публично-правовых образований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16688" y="836613"/>
            <a:ext cx="24479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ru-RU" b="1">
                <a:solidFill>
                  <a:srgbClr val="333399"/>
                </a:solidFill>
                <a:latin typeface="Times New Roman" pitchFamily="18" charset="0"/>
              </a:rPr>
              <a:t>Бюджет организаций</a:t>
            </a: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1265238"/>
            <a:ext cx="202406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60800"/>
            <a:ext cx="23701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3870325"/>
            <a:ext cx="2557462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5553075" y="2781300"/>
            <a:ext cx="720725" cy="719138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4562475" y="2781300"/>
            <a:ext cx="0" cy="86360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H="1">
            <a:off x="2843213" y="2781300"/>
            <a:ext cx="720725" cy="792163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179388" y="5297488"/>
            <a:ext cx="26638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b="1">
                <a:solidFill>
                  <a:srgbClr val="333399"/>
                </a:solidFill>
                <a:latin typeface="Times New Roman" pitchFamily="18" charset="0"/>
              </a:rPr>
              <a:t>Российской Федерации</a:t>
            </a:r>
          </a:p>
          <a:p>
            <a:pPr algn="ctr" eaLnBrk="1" hangingPunct="1"/>
            <a:r>
              <a:rPr lang="ru-RU" sz="1400" b="1">
                <a:solidFill>
                  <a:srgbClr val="333399"/>
                </a:solidFill>
                <a:latin typeface="Times New Roman" pitchFamily="18" charset="0"/>
              </a:rPr>
              <a:t>(федеральный бюджет, бюджеты государственных внебюджетных фондов РФ)</a:t>
            </a: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3276600" y="5235575"/>
            <a:ext cx="26638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b="1">
                <a:solidFill>
                  <a:srgbClr val="333399"/>
                </a:solidFill>
                <a:latin typeface="Times New Roman" pitchFamily="18" charset="0"/>
              </a:rPr>
              <a:t>субъектов</a:t>
            </a:r>
          </a:p>
          <a:p>
            <a:pPr algn="ctr" eaLnBrk="1" hangingPunct="1"/>
            <a:r>
              <a:rPr lang="ru-RU" b="1">
                <a:solidFill>
                  <a:srgbClr val="333399"/>
                </a:solidFill>
                <a:latin typeface="Times New Roman" pitchFamily="18" charset="0"/>
              </a:rPr>
              <a:t>Российской Федерации</a:t>
            </a:r>
          </a:p>
          <a:p>
            <a:pPr algn="ctr" eaLnBrk="1" hangingPunct="1"/>
            <a:r>
              <a:rPr lang="ru-RU" sz="1400" b="1">
                <a:solidFill>
                  <a:srgbClr val="333399"/>
                </a:solidFill>
                <a:latin typeface="Times New Roman" pitchFamily="18" charset="0"/>
              </a:rPr>
              <a:t>(региональные бюджеты, бюджеты территориальных фондов ОМС)</a:t>
            </a: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6300788" y="5646738"/>
            <a:ext cx="251936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b="1">
                <a:solidFill>
                  <a:srgbClr val="333399"/>
                </a:solidFill>
                <a:latin typeface="Times New Roman" pitchFamily="18" charset="0"/>
              </a:rPr>
              <a:t>муниципальных образований</a:t>
            </a:r>
          </a:p>
          <a:p>
            <a:pPr algn="ctr" eaLnBrk="1" hangingPunct="1"/>
            <a:r>
              <a:rPr lang="ru-RU" sz="1400" b="1">
                <a:solidFill>
                  <a:srgbClr val="333399"/>
                </a:solidFill>
                <a:latin typeface="Times New Roman" pitchFamily="18" charset="0"/>
              </a:rPr>
              <a:t>(местные бюджеты)</a:t>
            </a:r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323850" y="692150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3203575" y="2565400"/>
            <a:ext cx="2592388" cy="0"/>
          </a:xfrm>
          <a:prstGeom prst="line">
            <a:avLst/>
          </a:prstGeom>
          <a:noFill/>
          <a:ln w="4445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2035175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3" descr="карта_Солнечного_район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3644900"/>
            <a:ext cx="209073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1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5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8" grpId="0" animBg="1"/>
      <p:bldP spid="9" grpId="0"/>
      <p:bldP spid="10" grpId="0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33526" y="143793"/>
            <a:ext cx="8530961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Гражданин, его участие в бюджетном процессе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Номер слайда 5"/>
          <p:cNvSpPr txBox="1">
            <a:spLocks/>
          </p:cNvSpPr>
          <p:nvPr/>
        </p:nvSpPr>
        <p:spPr>
          <a:xfrm>
            <a:off x="8460432" y="6365166"/>
            <a:ext cx="621432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66F900AE-A61F-4638-B3ED-069349F50BD6}" type="slidenum">
              <a:rPr lang="ru-RU" smtClean="0">
                <a:solidFill>
                  <a:srgbClr val="898989"/>
                </a:solidFill>
                <a:latin typeface="Times New Roman" pitchFamily="18" charset="0"/>
              </a:rPr>
              <a:pPr/>
              <a:t>9</a:t>
            </a:fld>
            <a:endParaRPr lang="ru-RU" dirty="0">
              <a:solidFill>
                <a:srgbClr val="898989"/>
              </a:solidFill>
              <a:latin typeface="Times New Roman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922465" y="735013"/>
            <a:ext cx="5321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ru-RU" b="1" dirty="0">
                <a:latin typeface="Times New Roman" pitchFamily="18" charset="0"/>
              </a:rPr>
              <a:t>Помогает формировать доходную часть бюджета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1914527" y="1179513"/>
            <a:ext cx="5329238" cy="965200"/>
          </a:xfrm>
          <a:prstGeom prst="downArrowCallout">
            <a:avLst>
              <a:gd name="adj1" fmla="val 154343"/>
              <a:gd name="adj2" fmla="val 154343"/>
              <a:gd name="adj3" fmla="val 16667"/>
              <a:gd name="adj4" fmla="val 66667"/>
            </a:avLst>
          </a:prstGeom>
          <a:solidFill>
            <a:schemeClr val="accent6">
              <a:lumMod val="50000"/>
            </a:schemeClr>
          </a:solidFill>
          <a:ln w="19050">
            <a:solidFill>
              <a:schemeClr val="tx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</a:rPr>
              <a:t>ГРАЖДАНИН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</a:rPr>
              <a:t>как налогоплательщик</a:t>
            </a: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2205038"/>
            <a:ext cx="2303463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1914527" y="3627438"/>
            <a:ext cx="5329238" cy="963612"/>
          </a:xfrm>
          <a:prstGeom prst="downArrowCallout">
            <a:avLst>
              <a:gd name="adj1" fmla="val 154597"/>
              <a:gd name="adj2" fmla="val 154597"/>
              <a:gd name="adj3" fmla="val 16667"/>
              <a:gd name="adj4" fmla="val 66667"/>
            </a:avLst>
          </a:pr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</a:rPr>
              <a:t>ГРАЖДАНИН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</a:rPr>
              <a:t>как получатель социальных гарантий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503238" y="4652963"/>
            <a:ext cx="820896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b="1" dirty="0">
                <a:latin typeface="Times New Roman" pitchFamily="18" charset="0"/>
              </a:rPr>
              <a:t>Получает социальные гарантии – расходная часть бюджета </a:t>
            </a:r>
            <a:r>
              <a:rPr lang="ru-RU" b="1" dirty="0" smtClean="0">
                <a:latin typeface="Times New Roman" pitchFamily="18" charset="0"/>
              </a:rPr>
              <a:t>(ЖКХ</a:t>
            </a:r>
            <a:r>
              <a:rPr lang="ru-RU" b="1" dirty="0">
                <a:latin typeface="Times New Roman" pitchFamily="18" charset="0"/>
              </a:rPr>
              <a:t>, культура, физическая культура и спорт, другие направления социальных гарантий населению)</a:t>
            </a:r>
          </a:p>
        </p:txBody>
      </p:sp>
      <p:pic>
        <p:nvPicPr>
          <p:cNvPr id="10" name="Picture 14" descr="j0090070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184665" y="5578505"/>
            <a:ext cx="792163" cy="9810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  <a:extLst/>
        </p:spPr>
      </p:pic>
      <p:pic>
        <p:nvPicPr>
          <p:cNvPr id="11" name="Picture 17" descr="j0301252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445140" y="5610225"/>
            <a:ext cx="1154113" cy="98583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  <a:extLst/>
        </p:spPr>
      </p:pic>
      <p:pic>
        <p:nvPicPr>
          <p:cNvPr id="12" name="Picture 18" descr="j0301480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2568575" y="5591205"/>
            <a:ext cx="1117600" cy="8302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  <a:extLst/>
        </p:spPr>
      </p:pic>
      <p:pic>
        <p:nvPicPr>
          <p:cNvPr id="13" name="Picture 21" descr="j0293570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1220803" y="5592763"/>
            <a:ext cx="903287" cy="90646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  <a:extLst/>
        </p:spPr>
      </p:pic>
      <p:pic>
        <p:nvPicPr>
          <p:cNvPr id="14" name="Picture 22" descr="j0285360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7005643" y="5557838"/>
            <a:ext cx="854075" cy="105251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  <a:extLst/>
        </p:spPr>
      </p:pic>
    </p:spTree>
    <p:extLst>
      <p:ext uri="{BB962C8B-B14F-4D97-AF65-F5344CB8AC3E}">
        <p14:creationId xmlns:p14="http://schemas.microsoft.com/office/powerpoint/2010/main" val="240303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6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600"/>
                            </p:stCondLst>
                            <p:childTnLst>
                              <p:par>
                                <p:cTn id="3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3945</TotalTime>
  <Words>1109</Words>
  <Application>Microsoft Office PowerPoint</Application>
  <PresentationFormat>Экран (4:3)</PresentationFormat>
  <Paragraphs>201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Бюджет для граждан  на 2019 год </vt:lpstr>
      <vt:lpstr>Презентация PowerPoint</vt:lpstr>
      <vt:lpstr>Презентация PowerPoint</vt:lpstr>
      <vt:lpstr>Административно-территориальное деление</vt:lpstr>
      <vt:lpstr>Что такое бюджет?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mk</dc:creator>
  <cp:lastModifiedBy>mk</cp:lastModifiedBy>
  <cp:revision>220</cp:revision>
  <cp:lastPrinted>2018-11-28T14:13:27Z</cp:lastPrinted>
  <dcterms:created xsi:type="dcterms:W3CDTF">2017-11-30T07:35:28Z</dcterms:created>
  <dcterms:modified xsi:type="dcterms:W3CDTF">2018-11-29T07:36:30Z</dcterms:modified>
</cp:coreProperties>
</file>